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9" r:id="rId3"/>
    <p:sldId id="258" r:id="rId4"/>
    <p:sldId id="261" r:id="rId5"/>
    <p:sldId id="260" r:id="rId6"/>
    <p:sldId id="266" r:id="rId7"/>
    <p:sldId id="267" r:id="rId8"/>
    <p:sldId id="262" r:id="rId9"/>
    <p:sldId id="263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89" autoAdjust="0"/>
  </p:normalViewPr>
  <p:slideViewPr>
    <p:cSldViewPr>
      <p:cViewPr varScale="1">
        <p:scale>
          <a:sx n="73" d="100"/>
          <a:sy n="73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hree%20Day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hree%20Day%20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Three%20Day%20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bsd-st2115-hs.cbstudent.org\STH_USERS\GRADE12\Schaefer.K992\stat\Three%20Day%20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bsd-st2115-hs.cbstudent.org\STH_USERS\GRADE12\Schaefer.K992\stat\Three%20Day%20Dat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bsd-st2115-hs.cbstudent.org\STH_USERS\GRADE12\Schaefer.K992\stat\Three%20Day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4000">
                <a:latin typeface="Edwardian Script ITC" pitchFamily="66" charset="0"/>
              </a:defRPr>
            </a:pPr>
            <a:r>
              <a:rPr lang="en-US" sz="4000" dirty="0">
                <a:latin typeface="Edwardian Script ITC" pitchFamily="66" charset="0"/>
              </a:rPr>
              <a:t>Hoagie Types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5359179809994398"/>
          <c:y val="0.14066317878693604"/>
          <c:w val="0.49780558789404239"/>
          <c:h val="0.77914223121826554"/>
        </c:manualLayout>
      </c:layout>
      <c:pieChart>
        <c:varyColors val="1"/>
        <c:ser>
          <c:idx val="0"/>
          <c:order val="0"/>
          <c:dLbls>
            <c:dLbl>
              <c:idx val="4"/>
              <c:layout>
                <c:manualLayout>
                  <c:x val="-1.6960927797124138E-4"/>
                  <c:y val="0"/>
                </c:manualLayout>
              </c:layout>
              <c:showCatName val="1"/>
              <c:showPercent val="1"/>
            </c:dLbl>
            <c:dLbl>
              <c:idx val="6"/>
              <c:layout>
                <c:manualLayout>
                  <c:x val="-0.1042702744959698"/>
                  <c:y val="-1.961947719925184E-2"/>
                </c:manualLayout>
              </c:layout>
              <c:showCatName val="1"/>
              <c:showPercent val="1"/>
            </c:dLbl>
            <c:dLbl>
              <c:idx val="12"/>
              <c:layout>
                <c:manualLayout>
                  <c:x val="-0.10600000432125552"/>
                  <c:y val="-3.6402925736322207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Sheet1!$B$41:$P$41</c:f>
              <c:strCache>
                <c:ptCount val="15"/>
                <c:pt idx="0">
                  <c:v>Italian</c:v>
                </c:pt>
                <c:pt idx="1">
                  <c:v>Delux</c:v>
                </c:pt>
                <c:pt idx="2">
                  <c:v>Turkey</c:v>
                </c:pt>
                <c:pt idx="3">
                  <c:v>Ham</c:v>
                </c:pt>
                <c:pt idx="4">
                  <c:v>Beef</c:v>
                </c:pt>
                <c:pt idx="5">
                  <c:v>Tuna</c:v>
                </c:pt>
                <c:pt idx="6">
                  <c:v>Chicken Salad</c:v>
                </c:pt>
                <c:pt idx="7">
                  <c:v>Other Cold</c:v>
                </c:pt>
                <c:pt idx="8">
                  <c:v>Steak</c:v>
                </c:pt>
                <c:pt idx="9">
                  <c:v>Chicken Steak</c:v>
                </c:pt>
                <c:pt idx="10">
                  <c:v>Beef Hot</c:v>
                </c:pt>
                <c:pt idx="11">
                  <c:v>Pork</c:v>
                </c:pt>
                <c:pt idx="12">
                  <c:v>Meatball</c:v>
                </c:pt>
                <c:pt idx="13">
                  <c:v>Chicken Cutlet</c:v>
                </c:pt>
                <c:pt idx="14">
                  <c:v>Other Hot</c:v>
                </c:pt>
              </c:strCache>
            </c:strRef>
          </c:cat>
          <c:val>
            <c:numRef>
              <c:f>Sheet1!$B$42:$P$42</c:f>
              <c:numCache>
                <c:formatCode>General</c:formatCode>
                <c:ptCount val="15"/>
                <c:pt idx="0">
                  <c:v>63</c:v>
                </c:pt>
                <c:pt idx="1">
                  <c:v>16</c:v>
                </c:pt>
                <c:pt idx="2">
                  <c:v>33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12</c:v>
                </c:pt>
                <c:pt idx="7">
                  <c:v>34</c:v>
                </c:pt>
                <c:pt idx="8">
                  <c:v>19</c:v>
                </c:pt>
                <c:pt idx="9">
                  <c:v>10</c:v>
                </c:pt>
                <c:pt idx="10">
                  <c:v>2</c:v>
                </c:pt>
                <c:pt idx="11">
                  <c:v>7</c:v>
                </c:pt>
                <c:pt idx="12">
                  <c:v>2</c:v>
                </c:pt>
                <c:pt idx="13">
                  <c:v>5</c:v>
                </c:pt>
                <c:pt idx="14">
                  <c:v>25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42139357487951917"/>
          <c:y val="1.9165981118031891E-3"/>
          <c:w val="0.55263773771778835"/>
          <c:h val="0.8413289849962784"/>
        </c:manualLayout>
      </c:layout>
      <c:doughnutChart>
        <c:varyColors val="1"/>
        <c:ser>
          <c:idx val="0"/>
          <c:order val="0"/>
          <c:tx>
            <c:strRef>
              <c:f>Sheet1!$A$37</c:f>
              <c:strCache>
                <c:ptCount val="1"/>
                <c:pt idx="0">
                  <c:v>Male</c:v>
                </c:pt>
              </c:strCache>
            </c:strRef>
          </c:tx>
          <c:explosion val="25"/>
          <c:dPt>
            <c:idx val="0"/>
            <c:spPr>
              <a:solidFill>
                <a:srgbClr val="9BBB59">
                  <a:lumMod val="75000"/>
                </a:srgbClr>
              </a:solidFill>
            </c:spPr>
          </c:dPt>
          <c:dPt>
            <c:idx val="1"/>
            <c:spPr>
              <a:solidFill>
                <a:srgbClr val="CC0000"/>
              </a:solidFill>
            </c:spPr>
          </c:dPt>
          <c:dLbls>
            <c:dLbl>
              <c:idx val="0"/>
              <c:layout>
                <c:manualLayout>
                  <c:x val="-1.1248593925759279E-2"/>
                  <c:y val="-1.8248175182481764E-2"/>
                </c:manualLayout>
              </c:layout>
              <c:showSerName val="1"/>
              <c:showPercent val="1"/>
            </c:dLbl>
            <c:dLbl>
              <c:idx val="1"/>
              <c:layout>
                <c:manualLayout>
                  <c:x val="1.8747656542932149E-2"/>
                  <c:y val="3.6496350364963528E-2"/>
                </c:manualLayout>
              </c:layout>
              <c:showSerName val="1"/>
              <c:showPercent val="1"/>
            </c:dLbl>
            <c:txPr>
              <a:bodyPr/>
              <a:lstStyle/>
              <a:p>
                <a:pPr>
                  <a:defRPr sz="2400"/>
                </a:pPr>
                <a:endParaRPr lang="en-US"/>
              </a:p>
            </c:txPr>
            <c:showSerName val="1"/>
            <c:showPercent val="1"/>
            <c:showLeaderLines val="1"/>
          </c:dLbls>
          <c:cat>
            <c:strRef>
              <c:f>Sheet1!$B$36:$C$36</c:f>
              <c:strCache>
                <c:ptCount val="2"/>
                <c:pt idx="0">
                  <c:v>ITALIAN</c:v>
                </c:pt>
                <c:pt idx="1">
                  <c:v>OTHER</c:v>
                </c:pt>
              </c:strCache>
            </c:strRef>
          </c:cat>
          <c:val>
            <c:numRef>
              <c:f>Sheet1!$B$37:$C$37</c:f>
              <c:numCache>
                <c:formatCode>General</c:formatCode>
                <c:ptCount val="2"/>
                <c:pt idx="0">
                  <c:v>46</c:v>
                </c:pt>
                <c:pt idx="1">
                  <c:v>69</c:v>
                </c:pt>
              </c:numCache>
            </c:numRef>
          </c:val>
        </c:ser>
        <c:ser>
          <c:idx val="1"/>
          <c:order val="1"/>
          <c:tx>
            <c:strRef>
              <c:f>Sheet1!$A$38</c:f>
              <c:strCache>
                <c:ptCount val="1"/>
                <c:pt idx="0">
                  <c:v>Female</c:v>
                </c:pt>
              </c:strCache>
            </c:strRef>
          </c:tx>
          <c:explosion val="25"/>
          <c:dPt>
            <c:idx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spPr>
              <a:solidFill>
                <a:srgbClr val="CC0000"/>
              </a:solidFill>
            </c:spPr>
          </c:dPt>
          <c:dLbls>
            <c:dLbl>
              <c:idx val="0"/>
              <c:layout>
                <c:manualLayout>
                  <c:x val="8.998875140607418E-2"/>
                  <c:y val="-0.12773722627737233"/>
                </c:manualLayout>
              </c:layout>
              <c:showSerName val="1"/>
              <c:showPercent val="1"/>
            </c:dLbl>
            <c:dLbl>
              <c:idx val="1"/>
              <c:layout>
                <c:manualLayout>
                  <c:x val="-7.874015748031496E-2"/>
                  <c:y val="-8.5158150851581502E-2"/>
                </c:manualLayout>
              </c:layout>
              <c:showSerName val="1"/>
              <c:showPercent val="1"/>
            </c:dLbl>
            <c:txPr>
              <a:bodyPr/>
              <a:lstStyle/>
              <a:p>
                <a:pPr>
                  <a:defRPr sz="2400"/>
                </a:pPr>
                <a:endParaRPr lang="en-US"/>
              </a:p>
            </c:txPr>
            <c:showSerName val="1"/>
            <c:showPercent val="1"/>
            <c:showLeaderLines val="1"/>
          </c:dLbls>
          <c:cat>
            <c:strRef>
              <c:f>Sheet1!$B$36:$C$36</c:f>
              <c:strCache>
                <c:ptCount val="2"/>
                <c:pt idx="0">
                  <c:v>ITALIAN</c:v>
                </c:pt>
                <c:pt idx="1">
                  <c:v>OTHER</c:v>
                </c:pt>
              </c:strCache>
            </c:strRef>
          </c:cat>
          <c:val>
            <c:numRef>
              <c:f>Sheet1!$B$38:$C$38</c:f>
              <c:numCache>
                <c:formatCode>General</c:formatCode>
                <c:ptCount val="2"/>
                <c:pt idx="0">
                  <c:v>35</c:v>
                </c:pt>
                <c:pt idx="1">
                  <c:v>37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t"/>
      <c:layout>
        <c:manualLayout>
          <c:xMode val="edge"/>
          <c:yMode val="edge"/>
          <c:x val="0.55671176942923273"/>
          <c:y val="0.83582089552238814"/>
          <c:w val="0.2885372971716969"/>
          <c:h val="4.4982371606534281E-2"/>
        </c:manualLayout>
      </c:layout>
      <c:txPr>
        <a:bodyPr/>
        <a:lstStyle/>
        <a:p>
          <a:pPr>
            <a:defRPr sz="1800"/>
          </a:pPr>
          <a:endParaRPr lang="en-U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Sheet1!$A$17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cat>
            <c:strRef>
              <c:f>Sheet1!$B$16:$C$16</c:f>
              <c:strCache>
                <c:ptCount val="2"/>
                <c:pt idx="0">
                  <c:v>Large</c:v>
                </c:pt>
                <c:pt idx="1">
                  <c:v>Small</c:v>
                </c:pt>
              </c:strCache>
            </c:strRef>
          </c:cat>
          <c:val>
            <c:numRef>
              <c:f>Sheet1!$B$17:$C$17</c:f>
              <c:numCache>
                <c:formatCode>General</c:formatCode>
                <c:ptCount val="2"/>
                <c:pt idx="0">
                  <c:v>109</c:v>
                </c:pt>
                <c:pt idx="1">
                  <c:v>48</c:v>
                </c:pt>
              </c:numCache>
            </c:numRef>
          </c:val>
        </c:ser>
        <c:ser>
          <c:idx val="1"/>
          <c:order val="1"/>
          <c:tx>
            <c:strRef>
              <c:f>Sheet1!$A$18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66CC"/>
            </a:solidFill>
          </c:spPr>
          <c:cat>
            <c:strRef>
              <c:f>Sheet1!$B$16:$C$16</c:f>
              <c:strCache>
                <c:ptCount val="2"/>
                <c:pt idx="0">
                  <c:v>Large</c:v>
                </c:pt>
                <c:pt idx="1">
                  <c:v>Small</c:v>
                </c:pt>
              </c:strCache>
            </c:strRef>
          </c:cat>
          <c:val>
            <c:numRef>
              <c:f>Sheet1!$B$18:$C$18</c:f>
              <c:numCache>
                <c:formatCode>General</c:formatCode>
                <c:ptCount val="2"/>
                <c:pt idx="0">
                  <c:v>56</c:v>
                </c:pt>
                <c:pt idx="1">
                  <c:v>33</c:v>
                </c:pt>
              </c:numCache>
            </c:numRef>
          </c:val>
        </c:ser>
        <c:dLbls>
          <c:showVal val="1"/>
        </c:dLbls>
        <c:gapWidth val="95"/>
        <c:gapDepth val="95"/>
        <c:shape val="box"/>
        <c:axId val="52651904"/>
        <c:axId val="52653440"/>
        <c:axId val="0"/>
      </c:bar3DChart>
      <c:catAx>
        <c:axId val="52651904"/>
        <c:scaling>
          <c:orientation val="minMax"/>
        </c:scaling>
        <c:axPos val="l"/>
        <c:majorTickMark val="none"/>
        <c:tickLblPos val="nextTo"/>
        <c:crossAx val="52653440"/>
        <c:crosses val="autoZero"/>
        <c:auto val="1"/>
        <c:lblAlgn val="ctr"/>
        <c:lblOffset val="100"/>
      </c:catAx>
      <c:valAx>
        <c:axId val="5265344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526519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148931383577053"/>
          <c:y val="0.89497716894977153"/>
          <c:w val="0.18752974060060673"/>
          <c:h val="5.5046920504799916E-2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Male</c:v>
                </c:pt>
              </c:strCache>
            </c:strRef>
          </c:tx>
          <c:explosion val="25"/>
          <c:dLbls>
            <c:showCatName val="1"/>
            <c:showPercent val="1"/>
            <c:showLeaderLines val="1"/>
          </c:dLbls>
          <c:cat>
            <c:strRef>
              <c:f>Sheet1!$B$1:$I$1</c:f>
              <c:strCache>
                <c:ptCount val="8"/>
                <c:pt idx="0">
                  <c:v>Italian</c:v>
                </c:pt>
                <c:pt idx="1">
                  <c:v>Delux</c:v>
                </c:pt>
                <c:pt idx="2">
                  <c:v>Turkey</c:v>
                </c:pt>
                <c:pt idx="3">
                  <c:v>Ham</c:v>
                </c:pt>
                <c:pt idx="4">
                  <c:v>Beef</c:v>
                </c:pt>
                <c:pt idx="5">
                  <c:v>Tuna Salad</c:v>
                </c:pt>
                <c:pt idx="6">
                  <c:v>Chicken Salad</c:v>
                </c:pt>
                <c:pt idx="7">
                  <c:v>Other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35</c:v>
                </c:pt>
                <c:pt idx="1">
                  <c:v>10</c:v>
                </c:pt>
                <c:pt idx="2">
                  <c:v>18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  <c:pt idx="6">
                  <c:v>8</c:v>
                </c:pt>
                <c:pt idx="7">
                  <c:v>24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explosion val="25"/>
          <c:dLbls>
            <c:showCatName val="1"/>
            <c:showPercent val="1"/>
            <c:showLeaderLines val="1"/>
          </c:dLbls>
          <c:cat>
            <c:strRef>
              <c:f>Sheet1!$B$1:$I$1</c:f>
              <c:strCache>
                <c:ptCount val="8"/>
                <c:pt idx="0">
                  <c:v>Italian</c:v>
                </c:pt>
                <c:pt idx="1">
                  <c:v>Delux</c:v>
                </c:pt>
                <c:pt idx="2">
                  <c:v>Turkey</c:v>
                </c:pt>
                <c:pt idx="3">
                  <c:v>Ham</c:v>
                </c:pt>
                <c:pt idx="4">
                  <c:v>Beef</c:v>
                </c:pt>
                <c:pt idx="5">
                  <c:v>Tuna Salad</c:v>
                </c:pt>
                <c:pt idx="6">
                  <c:v>Chicken Salad</c:v>
                </c:pt>
                <c:pt idx="7">
                  <c:v>Other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28</c:v>
                </c:pt>
                <c:pt idx="1">
                  <c:v>6</c:v>
                </c:pt>
                <c:pt idx="2">
                  <c:v>15</c:v>
                </c:pt>
                <c:pt idx="3">
                  <c:v>2</c:v>
                </c:pt>
                <c:pt idx="4">
                  <c:v>4</c:v>
                </c:pt>
                <c:pt idx="5">
                  <c:v>1</c:v>
                </c:pt>
                <c:pt idx="6">
                  <c:v>4</c:v>
                </c:pt>
                <c:pt idx="7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Sheet1!$A$3</c:f>
              <c:strCache>
                <c:ptCount val="1"/>
                <c:pt idx="0">
                  <c:v>Female</c:v>
                </c:pt>
              </c:strCache>
            </c:strRef>
          </c:tx>
          <c:explosion val="25"/>
          <c:dLbls>
            <c:showCatName val="1"/>
            <c:showPercent val="1"/>
            <c:showLeaderLines val="1"/>
          </c:dLbls>
          <c:cat>
            <c:strRef>
              <c:f>Sheet1!$B$1:$I$1</c:f>
              <c:strCache>
                <c:ptCount val="8"/>
                <c:pt idx="0">
                  <c:v>Italian</c:v>
                </c:pt>
                <c:pt idx="1">
                  <c:v>Delux</c:v>
                </c:pt>
                <c:pt idx="2">
                  <c:v>Turkey</c:v>
                </c:pt>
                <c:pt idx="3">
                  <c:v>Ham</c:v>
                </c:pt>
                <c:pt idx="4">
                  <c:v>Beef</c:v>
                </c:pt>
                <c:pt idx="5">
                  <c:v>Tuna Salad</c:v>
                </c:pt>
                <c:pt idx="6">
                  <c:v>Chicken Salad</c:v>
                </c:pt>
                <c:pt idx="7">
                  <c:v>Other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  <c:pt idx="0">
                  <c:v>28</c:v>
                </c:pt>
                <c:pt idx="1">
                  <c:v>6</c:v>
                </c:pt>
                <c:pt idx="2">
                  <c:v>15</c:v>
                </c:pt>
                <c:pt idx="3">
                  <c:v>2</c:v>
                </c:pt>
                <c:pt idx="4">
                  <c:v>4</c:v>
                </c:pt>
                <c:pt idx="5">
                  <c:v>1</c:v>
                </c:pt>
                <c:pt idx="6">
                  <c:v>4</c:v>
                </c:pt>
                <c:pt idx="7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Sheet1!$A$27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cat>
            <c:strRef>
              <c:f>Sheet1!$B$26:$C$26</c:f>
              <c:strCache>
                <c:ptCount val="2"/>
                <c:pt idx="0">
                  <c:v>Here</c:v>
                </c:pt>
                <c:pt idx="1">
                  <c:v>Pick-Up</c:v>
                </c:pt>
              </c:strCache>
            </c:strRef>
          </c:cat>
          <c:val>
            <c:numRef>
              <c:f>Sheet1!$B$27:$C$27</c:f>
              <c:numCache>
                <c:formatCode>General</c:formatCode>
                <c:ptCount val="2"/>
                <c:pt idx="0">
                  <c:v>71</c:v>
                </c:pt>
                <c:pt idx="1">
                  <c:v>26</c:v>
                </c:pt>
              </c:numCache>
            </c:numRef>
          </c:val>
        </c:ser>
        <c:ser>
          <c:idx val="1"/>
          <c:order val="1"/>
          <c:tx>
            <c:strRef>
              <c:f>Sheet1!$A$28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66CC"/>
            </a:solidFill>
          </c:spPr>
          <c:cat>
            <c:strRef>
              <c:f>Sheet1!$B$26:$C$26</c:f>
              <c:strCache>
                <c:ptCount val="2"/>
                <c:pt idx="0">
                  <c:v>Here</c:v>
                </c:pt>
                <c:pt idx="1">
                  <c:v>Pick-Up</c:v>
                </c:pt>
              </c:strCache>
            </c:strRef>
          </c:cat>
          <c:val>
            <c:numRef>
              <c:f>Sheet1!$B$28:$C$28</c:f>
              <c:numCache>
                <c:formatCode>General</c:formatCode>
                <c:ptCount val="2"/>
                <c:pt idx="0">
                  <c:v>40</c:v>
                </c:pt>
                <c:pt idx="1">
                  <c:v>13</c:v>
                </c:pt>
              </c:numCache>
            </c:numRef>
          </c:val>
        </c:ser>
        <c:dLbls/>
        <c:shape val="cylinder"/>
        <c:axId val="57868672"/>
        <c:axId val="84384000"/>
        <c:axId val="0"/>
      </c:bar3DChart>
      <c:catAx>
        <c:axId val="57868672"/>
        <c:scaling>
          <c:orientation val="minMax"/>
        </c:scaling>
        <c:axPos val="b"/>
        <c:tickLblPos val="nextTo"/>
        <c:crossAx val="84384000"/>
        <c:crosses val="autoZero"/>
        <c:auto val="1"/>
        <c:lblAlgn val="ctr"/>
        <c:lblOffset val="100"/>
      </c:catAx>
      <c:valAx>
        <c:axId val="84384000"/>
        <c:scaling>
          <c:orientation val="minMax"/>
        </c:scaling>
        <c:axPos val="l"/>
        <c:majorGridlines/>
        <c:numFmt formatCode="General" sourceLinked="1"/>
        <c:tickLblPos val="nextTo"/>
        <c:crossAx val="57868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052055993000876"/>
          <c:y val="0.43914268670961587"/>
          <c:w val="0.11257122750960477"/>
          <c:h val="0.1095934144595562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94D9EAB-A8B1-403F-AB1D-5996FD4C452D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74341589-B453-4373-B2E0-9ABEE648D3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D6FE2CE-4621-4782-A019-2BDACEFC25D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67DBF0B-5AF1-4347-B7A7-F36C7725D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0556F-8002-4FB0-A1F2-C6F030526BD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8FBF3-0A6E-466E-9EE8-DEA4F1AE841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D55A7-164F-4FE3-B6A9-544FDD4E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B050"/>
            </a:gs>
            <a:gs pos="53000">
              <a:schemeClr val="bg1"/>
            </a:gs>
            <a:gs pos="1000">
              <a:srgbClr val="FF0000"/>
            </a:gs>
            <a:gs pos="0">
              <a:srgbClr val="00B050"/>
            </a:gs>
            <a:gs pos="0">
              <a:schemeClr val="bg1"/>
            </a:gs>
            <a:gs pos="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Edwardian Script ITC" pitchFamily="66" charset="0"/>
              </a:rPr>
              <a:t>Buon appetite!</a:t>
            </a:r>
            <a:endParaRPr lang="en-US" sz="9600" dirty="0">
              <a:latin typeface="Edwardian Script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10000"/>
            <a:ext cx="7543800" cy="2209800"/>
          </a:xfrm>
        </p:spPr>
        <p:txBody>
          <a:bodyPr>
            <a:normAutofit fontScale="77500" lnSpcReduction="20000"/>
          </a:bodyPr>
          <a:lstStyle/>
          <a:p>
            <a:r>
              <a:rPr lang="en-US" sz="3800" dirty="0" smtClean="0">
                <a:solidFill>
                  <a:schemeClr val="tx1"/>
                </a:solidFill>
                <a:latin typeface="Bell MT" pitchFamily="18" charset="0"/>
              </a:rPr>
              <a:t>A sandwich survey of </a:t>
            </a:r>
          </a:p>
          <a:p>
            <a:r>
              <a:rPr lang="en-US" sz="3800" b="1" dirty="0" smtClean="0">
                <a:solidFill>
                  <a:schemeClr val="tx1"/>
                </a:solidFill>
                <a:latin typeface="Bell MT" pitchFamily="18" charset="0"/>
              </a:rPr>
              <a:t>Altomonte’s Italian Market &amp; Delicatessen</a:t>
            </a:r>
          </a:p>
          <a:p>
            <a:endParaRPr lang="en-US" dirty="0">
              <a:solidFill>
                <a:schemeClr val="tx1"/>
              </a:solidFill>
              <a:latin typeface="Bell MT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Bell MT" pitchFamily="18" charset="0"/>
              </a:rPr>
              <a:t>By Nicole </a:t>
            </a:r>
            <a:r>
              <a:rPr lang="en-US" dirty="0" err="1" smtClean="0">
                <a:solidFill>
                  <a:schemeClr val="tx1"/>
                </a:solidFill>
                <a:latin typeface="Bell MT" pitchFamily="18" charset="0"/>
              </a:rPr>
              <a:t>Cianciarulo</a:t>
            </a:r>
            <a:r>
              <a:rPr lang="en-US" dirty="0" smtClean="0">
                <a:solidFill>
                  <a:schemeClr val="tx1"/>
                </a:solidFill>
                <a:latin typeface="Bell MT" pitchFamily="18" charset="0"/>
              </a:rPr>
              <a:t>, Amanda </a:t>
            </a:r>
            <a:r>
              <a:rPr lang="en-US" dirty="0" err="1" smtClean="0">
                <a:solidFill>
                  <a:schemeClr val="tx1"/>
                </a:solidFill>
                <a:latin typeface="Bell MT" pitchFamily="18" charset="0"/>
              </a:rPr>
              <a:t>Hofstaedter</a:t>
            </a:r>
            <a:r>
              <a:rPr lang="en-US" dirty="0">
                <a:solidFill>
                  <a:schemeClr val="tx1"/>
                </a:solidFill>
                <a:latin typeface="Bell MT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Bell MT" pitchFamily="18" charset="0"/>
              </a:rPr>
              <a:t>&amp; </a:t>
            </a:r>
            <a:r>
              <a:rPr lang="en-US" dirty="0" err="1" smtClean="0">
                <a:solidFill>
                  <a:schemeClr val="tx1"/>
                </a:solidFill>
                <a:latin typeface="Bell MT" pitchFamily="18" charset="0"/>
              </a:rPr>
              <a:t>Kaycee</a:t>
            </a:r>
            <a:r>
              <a:rPr lang="en-US" dirty="0" smtClean="0">
                <a:solidFill>
                  <a:schemeClr val="tx1"/>
                </a:solidFill>
                <a:latin typeface="Bell MT" pitchFamily="18" charset="0"/>
              </a:rPr>
              <a:t> Schaefer</a:t>
            </a:r>
            <a:endParaRPr lang="en-US" dirty="0">
              <a:solidFill>
                <a:schemeClr val="tx1"/>
              </a:solidFill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Assumptions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u="sng" dirty="0" smtClean="0">
                <a:latin typeface="Bell MT" pitchFamily="18" charset="0"/>
              </a:rPr>
              <a:t>State</a:t>
            </a:r>
            <a:endParaRPr lang="en-US" sz="3200" b="0" u="sng" dirty="0">
              <a:latin typeface="Bell MT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SRS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np</a:t>
            </a:r>
          </a:p>
          <a:p>
            <a:pPr marL="457200" indent="-457200">
              <a:buNone/>
            </a:pPr>
            <a:r>
              <a:rPr lang="en-US" sz="3600" dirty="0" smtClean="0">
                <a:latin typeface="Bell MT" pitchFamily="18" charset="0"/>
              </a:rPr>
              <a:t>	n(1-p)</a:t>
            </a:r>
          </a:p>
          <a:p>
            <a:pPr marL="457200" indent="-457200">
              <a:buNone/>
            </a:pPr>
            <a:r>
              <a:rPr lang="en-US" sz="3600" dirty="0" smtClean="0">
                <a:latin typeface="Bell MT" pitchFamily="18" charset="0"/>
              </a:rPr>
              <a:t>3.	pop ≥ 10n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u="sng" dirty="0" smtClean="0">
                <a:latin typeface="Bell MT" pitchFamily="18" charset="0"/>
              </a:rPr>
              <a:t>Check</a:t>
            </a:r>
            <a:endParaRPr lang="en-US" sz="3200" b="0" u="sng" dirty="0">
              <a:latin typeface="Bell MT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yes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187(0.23)</a:t>
            </a:r>
          </a:p>
          <a:p>
            <a:pPr marL="742950" indent="-742950">
              <a:buNone/>
            </a:pPr>
            <a:r>
              <a:rPr lang="en-US" sz="3600" dirty="0" smtClean="0">
                <a:latin typeface="Bell MT" pitchFamily="18" charset="0"/>
              </a:rPr>
              <a:t>	187(1-0.23)</a:t>
            </a:r>
          </a:p>
          <a:p>
            <a:pPr marL="742950" indent="-742950">
              <a:buNone/>
            </a:pPr>
            <a:r>
              <a:rPr lang="en-US" sz="3600" dirty="0" smtClean="0">
                <a:latin typeface="Bell MT" pitchFamily="18" charset="0"/>
              </a:rPr>
              <a:t>3.	pop ≥ 10(187)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38400" y="3048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ell MT" pitchFamily="18" charset="0"/>
              </a:rPr>
              <a:t>≥ 10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7543800" y="3048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ell MT" pitchFamily="18" charset="0"/>
              </a:rPr>
              <a:t>≥ 10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7467600" y="30480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Bell MT" pitchFamily="18" charset="0"/>
                <a:sym typeface="Wingdings"/>
              </a:rPr>
              <a:t>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0" y="41910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Bell MT" pitchFamily="18" charset="0"/>
                <a:sym typeface="Wingdings"/>
              </a:rPr>
              <a:t>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33400" y="-152400"/>
            <a:ext cx="4038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Hypothesis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057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Bell MT" pitchFamily="18" charset="0"/>
              </a:rPr>
              <a:t>							</a:t>
            </a: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Z=            =6.6014</a:t>
            </a:r>
          </a:p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P(z&gt;6.6014)=2.0464 x 10</a:t>
            </a:r>
            <a:r>
              <a:rPr lang="en-US" baseline="30000" dirty="0" smtClean="0">
                <a:latin typeface="Bell MT" pitchFamily="18" charset="0"/>
              </a:rPr>
              <a:t>-11</a:t>
            </a:r>
          </a:p>
          <a:p>
            <a:pPr>
              <a:buNone/>
            </a:pPr>
            <a:endParaRPr lang="en-US" baseline="30000" dirty="0" smtClean="0">
              <a:latin typeface="Bell MT" pitchFamily="18" charset="0"/>
            </a:endParaRPr>
          </a:p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endParaRPr lang="en-US" dirty="0">
              <a:latin typeface="Bell M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798493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Bell MT" pitchFamily="18" charset="0"/>
              </a:rPr>
              <a:t>Ho: p=0.23		</a:t>
            </a:r>
          </a:p>
          <a:p>
            <a:pPr>
              <a:buNone/>
            </a:pPr>
            <a:r>
              <a:rPr lang="en-US" sz="2800" dirty="0" smtClean="0">
                <a:latin typeface="Bell MT" pitchFamily="18" charset="0"/>
              </a:rPr>
              <a:t>Ha: p&gt;0.23</a:t>
            </a:r>
            <a:endParaRPr lang="en-US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1752600"/>
            <a:ext cx="403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 smtClean="0">
                <a:latin typeface="Edwardian Script ITC" pitchFamily="66" charset="0"/>
                <a:ea typeface="+mj-ea"/>
                <a:cs typeface="+mj-cs"/>
              </a:rPr>
              <a:t>Calculations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4495800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Conclusions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533400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ll MT" pitchFamily="18" charset="0"/>
              </a:rPr>
              <a:t>We reject Ho because our p-value &lt; </a:t>
            </a:r>
            <a:r>
              <a:rPr lang="el-GR" sz="2800" dirty="0" smtClean="0">
                <a:latin typeface="Calibri"/>
              </a:rPr>
              <a:t>α</a:t>
            </a:r>
            <a:r>
              <a:rPr lang="en-US" sz="2800" dirty="0" smtClean="0">
                <a:latin typeface="Calibri"/>
              </a:rPr>
              <a:t> </a:t>
            </a:r>
            <a:r>
              <a:rPr lang="en-US" sz="2800" dirty="0" smtClean="0">
                <a:latin typeface="Bell MT" pitchFamily="18" charset="0"/>
              </a:rPr>
              <a:t>= 0.05.</a:t>
            </a:r>
          </a:p>
          <a:p>
            <a:r>
              <a:rPr lang="en-US" sz="2800" dirty="0" smtClean="0">
                <a:latin typeface="Bell MT" pitchFamily="18" charset="0"/>
              </a:rPr>
              <a:t>We have sufficient evidence that the true proportion of Italian items ordered is greater than 0.23.</a:t>
            </a:r>
            <a:endParaRPr lang="en-US" sz="2800" dirty="0">
              <a:latin typeface="Bell MT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4200" y="685800"/>
            <a:ext cx="57150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* We chose our null hypothesis assuming that all sandwiches are enjoyed equally.  Dividing the three Italian choices (Italian, </a:t>
            </a:r>
            <a:r>
              <a:rPr lang="en-US" dirty="0" err="1" smtClean="0">
                <a:latin typeface="Bell MT" pitchFamily="18" charset="0"/>
              </a:rPr>
              <a:t>Delux</a:t>
            </a:r>
            <a:r>
              <a:rPr lang="en-US" dirty="0" smtClean="0">
                <a:latin typeface="Bell MT" pitchFamily="18" charset="0"/>
              </a:rPr>
              <a:t>, and Meatball) by the thirteen offered options in total, the proportion came out to be 0.23. 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6400" y="3810000"/>
            <a:ext cx="3200400" cy="14773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Based on the results of our 1-Proportion Z Test, we can infer that customers who order from </a:t>
            </a:r>
            <a:r>
              <a:rPr lang="en-US" i="1" dirty="0" err="1" smtClean="0">
                <a:latin typeface="Bell MT" pitchFamily="18" charset="0"/>
              </a:rPr>
              <a:t>Altomonte’s</a:t>
            </a:r>
            <a:r>
              <a:rPr lang="en-US" dirty="0" smtClean="0">
                <a:latin typeface="Bell MT" pitchFamily="18" charset="0"/>
              </a:rPr>
              <a:t> tend to favor the Italian items on the menu.  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1066800" y="2743200"/>
          <a:ext cx="1108881" cy="990600"/>
        </p:xfrm>
        <a:graphic>
          <a:graphicData uri="http://schemas.openxmlformats.org/presentationml/2006/ole">
            <p:oleObj spid="_x0000_s3073" name="Equation" r:id="rId4" imgW="710891" imgH="63472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4648200" cy="12827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Edwardian Script ITC" pitchFamily="66" charset="0"/>
              </a:rPr>
              <a:t>2-Proportion Z-Test</a:t>
            </a:r>
            <a:r>
              <a:rPr lang="en-US" sz="3200" b="0" dirty="0" smtClean="0">
                <a:latin typeface="Edwardian Script ITC" pitchFamily="66" charset="0"/>
              </a:rPr>
              <a:t>:</a:t>
            </a:r>
            <a:br>
              <a:rPr lang="en-US" sz="3200" b="0" dirty="0" smtClean="0">
                <a:latin typeface="Edwardian Script ITC" pitchFamily="66" charset="0"/>
              </a:rPr>
            </a:br>
            <a:r>
              <a:rPr lang="en-US" sz="3200" b="0" dirty="0" smtClean="0">
                <a:latin typeface="Edwardian Script ITC" pitchFamily="66" charset="0"/>
              </a:rPr>
              <a:t>Number  of Large Hoagies Ordered</a:t>
            </a:r>
            <a:endParaRPr lang="en-US" sz="3200" b="0" dirty="0">
              <a:latin typeface="Edwardian Script ITC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2819400" cy="4691063"/>
          </a:xfrm>
        </p:spPr>
        <p:txBody>
          <a:bodyPr>
            <a:normAutofit/>
          </a:bodyPr>
          <a:lstStyle/>
          <a:p>
            <a:endParaRPr lang="en-US" sz="1600" dirty="0" smtClean="0">
              <a:latin typeface="Bell MT" pitchFamily="18" charset="0"/>
            </a:endParaRPr>
          </a:p>
          <a:p>
            <a:endParaRPr lang="en-US" sz="1600" dirty="0" smtClean="0">
              <a:latin typeface="Bell MT" pitchFamily="18" charset="0"/>
            </a:endParaRPr>
          </a:p>
          <a:p>
            <a:endParaRPr lang="en-US" sz="1600" dirty="0" smtClean="0">
              <a:latin typeface="Bell MT" pitchFamily="18" charset="0"/>
            </a:endParaRPr>
          </a:p>
          <a:p>
            <a:r>
              <a:rPr lang="en-US" sz="1600" dirty="0" smtClean="0">
                <a:latin typeface="Bell MT" pitchFamily="18" charset="0"/>
              </a:rPr>
              <a:t>Overall, there is a greater number of large hoagies ordered than small hoagies. </a:t>
            </a:r>
          </a:p>
          <a:p>
            <a:endParaRPr lang="en-US" sz="1600" dirty="0" smtClean="0">
              <a:latin typeface="Bell MT" pitchFamily="18" charset="0"/>
            </a:endParaRPr>
          </a:p>
          <a:p>
            <a:r>
              <a:rPr lang="en-US" sz="1600" dirty="0" smtClean="0">
                <a:latin typeface="Bell MT" pitchFamily="18" charset="0"/>
              </a:rPr>
              <a:t>Males had a greater difference in the amount of smalls ordered versus the amount of larges ordered than females. Yet, both gender populations demonstrate a greater interest in larger sized hoagies. </a:t>
            </a:r>
          </a:p>
          <a:p>
            <a:endParaRPr lang="en-US" sz="1600" dirty="0" smtClean="0">
              <a:latin typeface="Bell MT" pitchFamily="18" charset="0"/>
            </a:endParaRPr>
          </a:p>
          <a:p>
            <a:endParaRPr lang="en-US" sz="1600" dirty="0">
              <a:latin typeface="Bell MT" pitchFamily="18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3276600" y="1905000"/>
          <a:ext cx="5867400" cy="417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Assumptions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u="sng" dirty="0" smtClean="0">
                <a:latin typeface="Bell MT" pitchFamily="18" charset="0"/>
              </a:rPr>
              <a:t>State</a:t>
            </a:r>
            <a:endParaRPr lang="en-US" sz="3200" b="0" u="sng" dirty="0">
              <a:latin typeface="Bell MT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2 </a:t>
            </a:r>
            <a:r>
              <a:rPr lang="en-US" sz="3600" dirty="0" err="1" smtClean="0">
                <a:latin typeface="Bell MT" pitchFamily="18" charset="0"/>
              </a:rPr>
              <a:t>ind</a:t>
            </a:r>
            <a:r>
              <a:rPr lang="en-US" sz="3600" dirty="0" smtClean="0">
                <a:latin typeface="Bell MT" pitchFamily="18" charset="0"/>
              </a:rPr>
              <a:t>. SRS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n</a:t>
            </a:r>
            <a:r>
              <a:rPr lang="en-US" sz="3600" baseline="-25000" dirty="0" smtClean="0">
                <a:latin typeface="Bell MT" pitchFamily="18" charset="0"/>
              </a:rPr>
              <a:t>1</a:t>
            </a:r>
            <a:r>
              <a:rPr lang="en-US" sz="3600" dirty="0" smtClean="0">
                <a:latin typeface="Bell MT" pitchFamily="18" charset="0"/>
              </a:rPr>
              <a:t>p</a:t>
            </a:r>
            <a:r>
              <a:rPr lang="en-US" sz="3600" baseline="-25000" dirty="0" smtClean="0">
                <a:latin typeface="Bell MT" pitchFamily="18" charset="0"/>
              </a:rPr>
              <a:t>1</a:t>
            </a:r>
            <a:endParaRPr lang="en-US" sz="3600" dirty="0" smtClean="0">
              <a:latin typeface="Bell MT" pitchFamily="18" charset="0"/>
            </a:endParaRPr>
          </a:p>
          <a:p>
            <a:pPr marL="457200" indent="-457200">
              <a:buNone/>
            </a:pPr>
            <a:r>
              <a:rPr lang="en-US" sz="3600" dirty="0" smtClean="0">
                <a:latin typeface="Bell MT" pitchFamily="18" charset="0"/>
              </a:rPr>
              <a:t>	n</a:t>
            </a:r>
            <a:r>
              <a:rPr lang="en-US" sz="3600" baseline="-25000" dirty="0" smtClean="0">
                <a:latin typeface="Bell MT" pitchFamily="18" charset="0"/>
              </a:rPr>
              <a:t>1 </a:t>
            </a:r>
            <a:r>
              <a:rPr lang="en-US" sz="3600" dirty="0" smtClean="0">
                <a:latin typeface="Bell MT" pitchFamily="18" charset="0"/>
              </a:rPr>
              <a:t>(1-p</a:t>
            </a:r>
            <a:r>
              <a:rPr lang="en-US" sz="3600" baseline="-25000" dirty="0" smtClean="0">
                <a:latin typeface="Bell MT" pitchFamily="18" charset="0"/>
              </a:rPr>
              <a:t>1</a:t>
            </a:r>
            <a:r>
              <a:rPr lang="en-US" sz="3600" dirty="0" smtClean="0">
                <a:latin typeface="Bell MT" pitchFamily="18" charset="0"/>
              </a:rPr>
              <a:t>)</a:t>
            </a:r>
          </a:p>
          <a:p>
            <a:pPr marL="457200" indent="-457200">
              <a:buNone/>
            </a:pPr>
            <a:r>
              <a:rPr lang="en-US" sz="3600" dirty="0" smtClean="0">
                <a:latin typeface="Bell MT" pitchFamily="18" charset="0"/>
              </a:rPr>
              <a:t>	n</a:t>
            </a:r>
            <a:r>
              <a:rPr lang="en-US" sz="3600" baseline="-25000" dirty="0" smtClean="0">
                <a:latin typeface="Bell MT" pitchFamily="18" charset="0"/>
              </a:rPr>
              <a:t>2</a:t>
            </a:r>
            <a:r>
              <a:rPr lang="en-US" sz="3600" dirty="0" smtClean="0">
                <a:latin typeface="Bell MT" pitchFamily="18" charset="0"/>
              </a:rPr>
              <a:t>p</a:t>
            </a:r>
            <a:r>
              <a:rPr lang="en-US" sz="3600" baseline="-25000" dirty="0" smtClean="0">
                <a:latin typeface="Bell MT" pitchFamily="18" charset="0"/>
              </a:rPr>
              <a:t>2</a:t>
            </a:r>
            <a:endParaRPr lang="en-US" sz="3600" dirty="0" smtClean="0">
              <a:latin typeface="Bell MT" pitchFamily="18" charset="0"/>
            </a:endParaRPr>
          </a:p>
          <a:p>
            <a:pPr marL="457200" indent="-457200">
              <a:buNone/>
            </a:pPr>
            <a:r>
              <a:rPr lang="en-US" sz="3600" dirty="0" smtClean="0">
                <a:latin typeface="Bell MT" pitchFamily="18" charset="0"/>
              </a:rPr>
              <a:t>	n</a:t>
            </a:r>
            <a:r>
              <a:rPr lang="en-US" sz="3600" baseline="-25000" dirty="0" smtClean="0">
                <a:latin typeface="Bell MT" pitchFamily="18" charset="0"/>
              </a:rPr>
              <a:t>2 </a:t>
            </a:r>
            <a:r>
              <a:rPr lang="en-US" sz="3600" dirty="0" smtClean="0">
                <a:latin typeface="Bell MT" pitchFamily="18" charset="0"/>
              </a:rPr>
              <a:t>(1-p</a:t>
            </a:r>
            <a:r>
              <a:rPr lang="en-US" sz="3600" baseline="-25000" dirty="0" smtClean="0">
                <a:latin typeface="Bell MT" pitchFamily="18" charset="0"/>
              </a:rPr>
              <a:t>2</a:t>
            </a:r>
            <a:r>
              <a:rPr lang="en-US" sz="3600" dirty="0" smtClean="0">
                <a:latin typeface="Bell MT" pitchFamily="18" charset="0"/>
              </a:rPr>
              <a:t>)</a:t>
            </a:r>
          </a:p>
          <a:p>
            <a:pPr marL="742950" indent="-742950">
              <a:buAutoNum type="arabicPeriod" startAt="3"/>
            </a:pPr>
            <a:r>
              <a:rPr lang="en-US" sz="3600" dirty="0" smtClean="0">
                <a:latin typeface="Bell MT" pitchFamily="18" charset="0"/>
              </a:rPr>
              <a:t>pop</a:t>
            </a:r>
            <a:r>
              <a:rPr lang="en-US" sz="3600" baseline="-25000" dirty="0" smtClean="0">
                <a:latin typeface="Bell MT" pitchFamily="18" charset="0"/>
              </a:rPr>
              <a:t>1</a:t>
            </a:r>
            <a:r>
              <a:rPr lang="en-US" sz="3600" dirty="0" smtClean="0">
                <a:latin typeface="Bell MT" pitchFamily="18" charset="0"/>
              </a:rPr>
              <a:t> ≥ 10n</a:t>
            </a:r>
            <a:r>
              <a:rPr lang="en-US" sz="3600" baseline="-25000" dirty="0" smtClean="0">
                <a:latin typeface="Bell MT" pitchFamily="18" charset="0"/>
              </a:rPr>
              <a:t>1</a:t>
            </a:r>
          </a:p>
          <a:p>
            <a:pPr marL="742950" indent="-742950">
              <a:buNone/>
            </a:pPr>
            <a:r>
              <a:rPr lang="en-US" sz="3600" baseline="-25000" dirty="0" smtClean="0">
                <a:latin typeface="Bell MT" pitchFamily="18" charset="0"/>
              </a:rPr>
              <a:t>	</a:t>
            </a:r>
            <a:r>
              <a:rPr lang="en-US" sz="3600" dirty="0" smtClean="0">
                <a:latin typeface="Bell MT" pitchFamily="18" charset="0"/>
              </a:rPr>
              <a:t>pop</a:t>
            </a:r>
            <a:r>
              <a:rPr lang="en-US" sz="3600" baseline="-25000" dirty="0" smtClean="0">
                <a:latin typeface="Bell MT" pitchFamily="18" charset="0"/>
              </a:rPr>
              <a:t>2</a:t>
            </a:r>
            <a:r>
              <a:rPr lang="en-US" sz="3600" dirty="0" smtClean="0">
                <a:latin typeface="Bell MT" pitchFamily="18" charset="0"/>
              </a:rPr>
              <a:t> ≥ 10n</a:t>
            </a:r>
            <a:r>
              <a:rPr lang="en-US" sz="3600" baseline="-25000" dirty="0" smtClean="0">
                <a:latin typeface="Bell MT" pitchFamily="18" charset="0"/>
              </a:rPr>
              <a:t>2</a:t>
            </a:r>
            <a:endParaRPr lang="en-US" sz="3600" dirty="0" smtClean="0">
              <a:latin typeface="Bell MT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u="sng" dirty="0" smtClean="0">
                <a:latin typeface="Bell MT" pitchFamily="18" charset="0"/>
              </a:rPr>
              <a:t>Check</a:t>
            </a:r>
            <a:endParaRPr lang="en-US" sz="3200" b="0" u="sng" dirty="0">
              <a:latin typeface="Bell MT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yes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157(0.694)</a:t>
            </a:r>
          </a:p>
          <a:p>
            <a:pPr marL="742950" indent="-742950">
              <a:buNone/>
            </a:pPr>
            <a:r>
              <a:rPr lang="en-US" sz="3600" dirty="0" smtClean="0">
                <a:latin typeface="Bell MT" pitchFamily="18" charset="0"/>
              </a:rPr>
              <a:t>	157(1-0.694)</a:t>
            </a:r>
          </a:p>
          <a:p>
            <a:pPr marL="742950" indent="-742950">
              <a:buNone/>
            </a:pPr>
            <a:r>
              <a:rPr lang="en-US" sz="3600" dirty="0" smtClean="0">
                <a:latin typeface="Bell MT" pitchFamily="18" charset="0"/>
              </a:rPr>
              <a:t>	88(0.636)</a:t>
            </a:r>
          </a:p>
          <a:p>
            <a:pPr marL="742950" indent="-742950">
              <a:buNone/>
            </a:pPr>
            <a:r>
              <a:rPr lang="en-US" sz="3600" dirty="0" smtClean="0">
                <a:latin typeface="Bell MT" pitchFamily="18" charset="0"/>
              </a:rPr>
              <a:t>	88(1-0.636)</a:t>
            </a:r>
          </a:p>
          <a:p>
            <a:pPr marL="742950" indent="-742950">
              <a:buNone/>
            </a:pPr>
            <a:endParaRPr lang="en-US" sz="3600" dirty="0" smtClean="0">
              <a:latin typeface="Bell MT" pitchFamily="18" charset="0"/>
            </a:endParaRPr>
          </a:p>
          <a:p>
            <a:pPr marL="742950" indent="-742950">
              <a:buAutoNum type="arabicPeriod" startAt="3"/>
            </a:pPr>
            <a:r>
              <a:rPr lang="en-US" sz="3600" dirty="0" smtClean="0">
                <a:latin typeface="Bell MT" pitchFamily="18" charset="0"/>
              </a:rPr>
              <a:t>pop</a:t>
            </a:r>
            <a:r>
              <a:rPr lang="en-US" sz="3600" baseline="-25000" dirty="0" smtClean="0">
                <a:latin typeface="Bell MT" pitchFamily="18" charset="0"/>
              </a:rPr>
              <a:t>1</a:t>
            </a:r>
            <a:r>
              <a:rPr lang="en-US" sz="3600" dirty="0" smtClean="0">
                <a:latin typeface="Bell MT" pitchFamily="18" charset="0"/>
              </a:rPr>
              <a:t> ≥ 10(157)</a:t>
            </a:r>
          </a:p>
          <a:p>
            <a:pPr marL="742950" indent="-742950">
              <a:buNone/>
            </a:pPr>
            <a:r>
              <a:rPr lang="en-US" sz="3600" dirty="0" smtClean="0">
                <a:latin typeface="Bell MT" pitchFamily="18" charset="0"/>
              </a:rPr>
              <a:t>	pop</a:t>
            </a:r>
            <a:r>
              <a:rPr lang="en-US" sz="3600" baseline="-25000" dirty="0" smtClean="0">
                <a:latin typeface="Bell MT" pitchFamily="18" charset="0"/>
              </a:rPr>
              <a:t>2</a:t>
            </a:r>
            <a:r>
              <a:rPr lang="en-US" sz="3600" dirty="0" smtClean="0">
                <a:latin typeface="Bell MT" pitchFamily="18" charset="0"/>
              </a:rPr>
              <a:t> ≥ 10(88)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4600" y="3581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ell MT" pitchFamily="18" charset="0"/>
              </a:rPr>
              <a:t>≥ 10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7772400" y="3429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ell MT" pitchFamily="18" charset="0"/>
              </a:rPr>
              <a:t>≥ 10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7696200" y="34290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Bell MT" pitchFamily="18" charset="0"/>
                <a:sym typeface="Wingdings"/>
              </a:rPr>
              <a:t>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0" y="48768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Bell MT" pitchFamily="18" charset="0"/>
                <a:sym typeface="Wingdings"/>
              </a:rPr>
              <a:t></a:t>
            </a:r>
            <a:endParaRPr lang="en-US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0" y="53340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Bell MT" pitchFamily="18" charset="0"/>
                <a:sym typeface="Wingdings"/>
              </a:rPr>
              <a:t></a:t>
            </a:r>
            <a:endParaRPr lang="en-US" sz="4800" dirty="0"/>
          </a:p>
        </p:txBody>
      </p:sp>
      <p:sp>
        <p:nvSpPr>
          <p:cNvPr id="17" name="TextBox 16"/>
          <p:cNvSpPr txBox="1"/>
          <p:nvPr/>
        </p:nvSpPr>
        <p:spPr>
          <a:xfrm>
            <a:off x="7086600" y="228600"/>
            <a:ext cx="13716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*1=Male</a:t>
            </a:r>
          </a:p>
          <a:p>
            <a:r>
              <a:rPr lang="en-US" dirty="0" smtClean="0">
                <a:latin typeface="Bell MT" pitchFamily="18" charset="0"/>
              </a:rPr>
              <a:t>  2=Female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95400" y="2590800"/>
            <a:ext cx="45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ell MT" pitchFamily="18" charset="0"/>
              </a:rPr>
              <a:t>ˆ</a:t>
            </a:r>
            <a:endParaRPr lang="en-US" sz="4400" dirty="0"/>
          </a:p>
        </p:txBody>
      </p:sp>
      <p:sp>
        <p:nvSpPr>
          <p:cNvPr id="20" name="TextBox 19"/>
          <p:cNvSpPr txBox="1"/>
          <p:nvPr/>
        </p:nvSpPr>
        <p:spPr>
          <a:xfrm>
            <a:off x="1828800" y="3200400"/>
            <a:ext cx="45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ell MT" pitchFamily="18" charset="0"/>
              </a:rPr>
              <a:t>ˆ</a:t>
            </a:r>
            <a:endParaRPr lang="en-US" sz="4400" dirty="0"/>
          </a:p>
        </p:txBody>
      </p:sp>
      <p:sp>
        <p:nvSpPr>
          <p:cNvPr id="21" name="TextBox 20"/>
          <p:cNvSpPr txBox="1"/>
          <p:nvPr/>
        </p:nvSpPr>
        <p:spPr>
          <a:xfrm>
            <a:off x="1828800" y="4267200"/>
            <a:ext cx="45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ell MT" pitchFamily="18" charset="0"/>
              </a:rPr>
              <a:t>ˆ</a:t>
            </a:r>
            <a:endParaRPr lang="en-US" sz="4400" dirty="0"/>
          </a:p>
        </p:txBody>
      </p:sp>
      <p:sp>
        <p:nvSpPr>
          <p:cNvPr id="22" name="TextBox 21"/>
          <p:cNvSpPr txBox="1"/>
          <p:nvPr/>
        </p:nvSpPr>
        <p:spPr>
          <a:xfrm>
            <a:off x="1295400" y="3733800"/>
            <a:ext cx="45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ell MT" pitchFamily="18" charset="0"/>
              </a:rPr>
              <a:t>ˆ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152400"/>
            <a:ext cx="4038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Hypothesis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05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Bell MT" pitchFamily="18" charset="0"/>
              </a:rPr>
              <a:t>							</a:t>
            </a: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Z</a:t>
            </a:r>
            <a:r>
              <a:rPr lang="en-US" dirty="0" smtClean="0">
                <a:latin typeface="Bell MT" pitchFamily="18" charset="0"/>
              </a:rPr>
              <a:t>=                       =0.9272</a:t>
            </a: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P(z&gt;0.9272)=0.1769</a:t>
            </a:r>
            <a:endParaRPr lang="en-US" baseline="30000" dirty="0" smtClean="0">
              <a:latin typeface="Bell MT" pitchFamily="18" charset="0"/>
            </a:endParaRPr>
          </a:p>
          <a:p>
            <a:pPr>
              <a:buNone/>
            </a:pPr>
            <a:endParaRPr lang="en-US" baseline="30000" dirty="0" smtClean="0">
              <a:latin typeface="Bell MT" pitchFamily="18" charset="0"/>
            </a:endParaRPr>
          </a:p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endParaRPr lang="en-US" dirty="0">
              <a:latin typeface="Bell M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798493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Bell MT" pitchFamily="18" charset="0"/>
              </a:rPr>
              <a:t>Ho: p</a:t>
            </a:r>
            <a:r>
              <a:rPr lang="en-US" sz="2800" baseline="-25000" dirty="0" smtClean="0">
                <a:latin typeface="Bell MT" pitchFamily="18" charset="0"/>
              </a:rPr>
              <a:t>1</a:t>
            </a:r>
            <a:r>
              <a:rPr lang="en-US" sz="2800" dirty="0" smtClean="0">
                <a:latin typeface="Bell MT" pitchFamily="18" charset="0"/>
              </a:rPr>
              <a:t>=p</a:t>
            </a:r>
            <a:r>
              <a:rPr lang="en-US" sz="2800" baseline="-25000" dirty="0" smtClean="0">
                <a:latin typeface="Bell MT" pitchFamily="18" charset="0"/>
              </a:rPr>
              <a:t>2</a:t>
            </a:r>
            <a:r>
              <a:rPr lang="en-US" sz="2800" dirty="0" smtClean="0">
                <a:latin typeface="Bell MT" pitchFamily="18" charset="0"/>
              </a:rPr>
              <a:t>		</a:t>
            </a:r>
          </a:p>
          <a:p>
            <a:pPr>
              <a:buNone/>
            </a:pPr>
            <a:r>
              <a:rPr lang="en-US" sz="2800" dirty="0" smtClean="0">
                <a:latin typeface="Bell MT" pitchFamily="18" charset="0"/>
              </a:rPr>
              <a:t>Ha: p</a:t>
            </a:r>
            <a:r>
              <a:rPr lang="en-US" sz="2800" baseline="-25000" dirty="0" smtClean="0">
                <a:latin typeface="Bell MT" pitchFamily="18" charset="0"/>
              </a:rPr>
              <a:t>1</a:t>
            </a:r>
            <a:r>
              <a:rPr lang="en-US" sz="2800" dirty="0" smtClean="0">
                <a:latin typeface="Bell MT" pitchFamily="18" charset="0"/>
              </a:rPr>
              <a:t>&gt;p</a:t>
            </a:r>
            <a:r>
              <a:rPr lang="en-US" sz="2800" baseline="-25000" dirty="0" smtClean="0">
                <a:latin typeface="Bell MT" pitchFamily="18" charset="0"/>
              </a:rPr>
              <a:t>2</a:t>
            </a:r>
            <a:endParaRPr lang="en-US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81000" y="1752600"/>
            <a:ext cx="403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 smtClean="0">
                <a:latin typeface="Edwardian Script ITC" pitchFamily="66" charset="0"/>
                <a:ea typeface="+mj-ea"/>
                <a:cs typeface="+mj-cs"/>
              </a:rPr>
              <a:t>Calculations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91000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Conclusions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4876800"/>
            <a:ext cx="8077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ll MT" pitchFamily="18" charset="0"/>
              </a:rPr>
              <a:t>We </a:t>
            </a:r>
            <a:r>
              <a:rPr lang="en-US" sz="2800" dirty="0" smtClean="0">
                <a:latin typeface="Bell MT" pitchFamily="18" charset="0"/>
              </a:rPr>
              <a:t>fail to reject </a:t>
            </a:r>
            <a:r>
              <a:rPr lang="en-US" sz="2800" dirty="0" smtClean="0">
                <a:latin typeface="Bell MT" pitchFamily="18" charset="0"/>
              </a:rPr>
              <a:t>Ho because our p-value </a:t>
            </a:r>
            <a:r>
              <a:rPr lang="en-US" sz="2800" dirty="0" smtClean="0">
                <a:latin typeface="Bell MT" pitchFamily="18" charset="0"/>
              </a:rPr>
              <a:t>&gt; </a:t>
            </a:r>
            <a:r>
              <a:rPr lang="el-GR" sz="2800" dirty="0" smtClean="0">
                <a:latin typeface="Calibri"/>
              </a:rPr>
              <a:t>α</a:t>
            </a:r>
            <a:r>
              <a:rPr lang="en-US" sz="2800" dirty="0" smtClean="0">
                <a:latin typeface="Calibri"/>
              </a:rPr>
              <a:t> </a:t>
            </a:r>
            <a:r>
              <a:rPr lang="en-US" sz="2800" dirty="0" smtClean="0">
                <a:latin typeface="Bell MT" pitchFamily="18" charset="0"/>
              </a:rPr>
              <a:t>= 0.05.</a:t>
            </a:r>
          </a:p>
          <a:p>
            <a:r>
              <a:rPr lang="en-US" sz="2800" dirty="0" smtClean="0">
                <a:latin typeface="Bell MT" pitchFamily="18" charset="0"/>
              </a:rPr>
              <a:t>We have sufficient evidence that the true proportion of </a:t>
            </a:r>
            <a:r>
              <a:rPr lang="en-US" sz="2800" dirty="0" smtClean="0">
                <a:latin typeface="Bell MT" pitchFamily="18" charset="0"/>
              </a:rPr>
              <a:t>males who order large hoagies is equal to the proportion of females who order large hoagies. </a:t>
            </a:r>
            <a:endParaRPr lang="en-US" sz="2800" dirty="0">
              <a:latin typeface="Bell MT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5200" y="1143000"/>
            <a:ext cx="533400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* We chose our </a:t>
            </a:r>
            <a:r>
              <a:rPr lang="en-US" dirty="0" smtClean="0">
                <a:latin typeface="Bell MT" pitchFamily="18" charset="0"/>
              </a:rPr>
              <a:t>alternative hypothesis stating that males would order a greater number of large hoagies compared to females. We chose this because we felt that since males tend to eat more, they would choose a larger sized hoagie than females.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62600" y="2895600"/>
            <a:ext cx="3200400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Based on the results of our </a:t>
            </a:r>
            <a:r>
              <a:rPr lang="en-US" dirty="0" smtClean="0">
                <a:latin typeface="Bell MT" pitchFamily="18" charset="0"/>
              </a:rPr>
              <a:t>2-Proportion </a:t>
            </a:r>
            <a:r>
              <a:rPr lang="en-US" dirty="0" smtClean="0">
                <a:latin typeface="Bell MT" pitchFamily="18" charset="0"/>
              </a:rPr>
              <a:t>Z Test, we can infer that </a:t>
            </a:r>
            <a:r>
              <a:rPr lang="en-US" dirty="0" smtClean="0">
                <a:latin typeface="Bell MT" pitchFamily="18" charset="0"/>
              </a:rPr>
              <a:t>customers—no matter if they are male or female—who </a:t>
            </a:r>
            <a:r>
              <a:rPr lang="en-US" dirty="0" smtClean="0">
                <a:latin typeface="Bell MT" pitchFamily="18" charset="0"/>
              </a:rPr>
              <a:t>order from </a:t>
            </a:r>
            <a:r>
              <a:rPr lang="en-US" i="1" dirty="0" err="1" smtClean="0">
                <a:latin typeface="Bell MT" pitchFamily="18" charset="0"/>
              </a:rPr>
              <a:t>Altomonte’s</a:t>
            </a:r>
            <a:r>
              <a:rPr lang="en-US" dirty="0" smtClean="0">
                <a:latin typeface="Bell MT" pitchFamily="18" charset="0"/>
              </a:rPr>
              <a:t> </a:t>
            </a:r>
            <a:r>
              <a:rPr lang="en-US" dirty="0" smtClean="0">
                <a:latin typeface="Bell MT" pitchFamily="18" charset="0"/>
              </a:rPr>
              <a:t>are more likely to order a large hoagie.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1800" y="304800"/>
            <a:ext cx="13716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*1=Male</a:t>
            </a:r>
          </a:p>
          <a:p>
            <a:r>
              <a:rPr lang="en-US" dirty="0" smtClean="0">
                <a:latin typeface="Bell MT" pitchFamily="18" charset="0"/>
              </a:rPr>
              <a:t>  2=Female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143000" y="2667000"/>
          <a:ext cx="1970617" cy="1066800"/>
        </p:xfrm>
        <a:graphic>
          <a:graphicData uri="http://schemas.openxmlformats.org/presentationml/2006/ole">
            <p:oleObj spid="_x0000_s1025" name="Equation" r:id="rId4" imgW="127000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4648200" cy="12827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Edwardian Script ITC" pitchFamily="66" charset="0"/>
              </a:rPr>
              <a:t>Chi-Square Test for Association:</a:t>
            </a:r>
            <a:r>
              <a:rPr lang="en-US" sz="3200" b="0" dirty="0" smtClean="0">
                <a:latin typeface="Edwardian Script ITC" pitchFamily="66" charset="0"/>
              </a:rPr>
              <a:t/>
            </a:r>
            <a:br>
              <a:rPr lang="en-US" sz="3200" b="0" dirty="0" smtClean="0">
                <a:latin typeface="Edwardian Script ITC" pitchFamily="66" charset="0"/>
              </a:rPr>
            </a:br>
            <a:r>
              <a:rPr lang="en-US" sz="3200" b="0" dirty="0" smtClean="0">
                <a:latin typeface="Edwardian Script ITC" pitchFamily="66" charset="0"/>
              </a:rPr>
              <a:t>Cold Cuts vs. Gender</a:t>
            </a:r>
            <a:endParaRPr lang="en-US" sz="3200" b="0" dirty="0">
              <a:latin typeface="Edwardian Script ITC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2819400" cy="4691063"/>
          </a:xfrm>
        </p:spPr>
        <p:txBody>
          <a:bodyPr>
            <a:normAutofit/>
          </a:bodyPr>
          <a:lstStyle/>
          <a:p>
            <a:endParaRPr lang="en-US" sz="1600" dirty="0" smtClean="0">
              <a:latin typeface="Bell MT" pitchFamily="18" charset="0"/>
            </a:endParaRPr>
          </a:p>
          <a:p>
            <a:endParaRPr lang="en-US" sz="1600" dirty="0" smtClean="0">
              <a:latin typeface="Bell MT" pitchFamily="18" charset="0"/>
            </a:endParaRPr>
          </a:p>
          <a:p>
            <a:endParaRPr lang="en-US" sz="1600" dirty="0" smtClean="0">
              <a:latin typeface="Bell MT" pitchFamily="18" charset="0"/>
            </a:endParaRPr>
          </a:p>
          <a:p>
            <a:r>
              <a:rPr lang="en-US" sz="1600" dirty="0" smtClean="0">
                <a:latin typeface="Bell MT" pitchFamily="18" charset="0"/>
              </a:rPr>
              <a:t>Overall, </a:t>
            </a:r>
            <a:r>
              <a:rPr lang="en-US" sz="1600" dirty="0" smtClean="0">
                <a:latin typeface="Bell MT" pitchFamily="18" charset="0"/>
              </a:rPr>
              <a:t>there is a larger percent of females who ordered Italian hoagies compared to the males. </a:t>
            </a:r>
          </a:p>
          <a:p>
            <a:endParaRPr lang="en-US" sz="1600" dirty="0" smtClean="0">
              <a:latin typeface="Bell MT" pitchFamily="18" charset="0"/>
            </a:endParaRPr>
          </a:p>
          <a:p>
            <a:r>
              <a:rPr lang="en-US" sz="1600" dirty="0" smtClean="0">
                <a:latin typeface="Bell MT" pitchFamily="18" charset="0"/>
              </a:rPr>
              <a:t>Males seemed to have ordered more hoagies categorized as “other” than females.</a:t>
            </a:r>
          </a:p>
          <a:p>
            <a:endParaRPr lang="en-US" sz="1600" dirty="0" smtClean="0">
              <a:latin typeface="Bell MT" pitchFamily="18" charset="0"/>
            </a:endParaRPr>
          </a:p>
          <a:p>
            <a:r>
              <a:rPr lang="en-US" sz="1600" dirty="0" smtClean="0">
                <a:latin typeface="Bell MT" pitchFamily="18" charset="0"/>
              </a:rPr>
              <a:t>Overall, females seem to have larger percentages in most of the cold cut categories compared to the males.  </a:t>
            </a:r>
            <a:endParaRPr lang="en-US" sz="1600" dirty="0" smtClean="0">
              <a:latin typeface="Bell MT" pitchFamily="18" charset="0"/>
            </a:endParaRPr>
          </a:p>
          <a:p>
            <a:endParaRPr lang="en-US" sz="1600" dirty="0" smtClean="0">
              <a:latin typeface="Bell MT" pitchFamily="18" charset="0"/>
            </a:endParaRPr>
          </a:p>
          <a:p>
            <a:endParaRPr lang="en-US" sz="1600" dirty="0">
              <a:latin typeface="Bell MT" pitchFamily="18" charset="0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4876800" y="0"/>
          <a:ext cx="404050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5181600" y="3200400"/>
          <a:ext cx="35052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Assumptions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u="sng" dirty="0" smtClean="0">
                <a:latin typeface="Bell MT" pitchFamily="18" charset="0"/>
              </a:rPr>
              <a:t>State</a:t>
            </a:r>
            <a:endParaRPr lang="en-US" sz="3200" b="0" u="sng" dirty="0">
              <a:latin typeface="Bell MT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2 </a:t>
            </a:r>
            <a:r>
              <a:rPr lang="en-US" sz="3600" dirty="0" err="1" smtClean="0">
                <a:latin typeface="Bell MT" pitchFamily="18" charset="0"/>
              </a:rPr>
              <a:t>ind</a:t>
            </a:r>
            <a:r>
              <a:rPr lang="en-US" sz="3600" dirty="0" smtClean="0">
                <a:latin typeface="Bell MT" pitchFamily="18" charset="0"/>
              </a:rPr>
              <a:t>. </a:t>
            </a:r>
            <a:r>
              <a:rPr lang="en-US" sz="3600" dirty="0" smtClean="0">
                <a:latin typeface="Bell MT" pitchFamily="18" charset="0"/>
              </a:rPr>
              <a:t>SRS</a:t>
            </a:r>
          </a:p>
          <a:p>
            <a:pPr marL="457200" indent="-457200">
              <a:buFont typeface="+mj-lt"/>
              <a:buAutoNum type="arabicPeriod"/>
            </a:pPr>
            <a:endParaRPr lang="en-US" sz="3600" dirty="0" smtClean="0">
              <a:latin typeface="Bell MT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All expected </a:t>
            </a:r>
            <a:r>
              <a:rPr lang="en-US" sz="3600" dirty="0" smtClean="0">
                <a:latin typeface="Bell MT" pitchFamily="18" charset="0"/>
              </a:rPr>
              <a:t>counts </a:t>
            </a:r>
            <a:r>
              <a:rPr lang="en-US" sz="3600" dirty="0" smtClean="0">
                <a:latin typeface="Bell MT" pitchFamily="18" charset="0"/>
              </a:rPr>
              <a:t>≥ 5</a:t>
            </a:r>
            <a:endParaRPr lang="en-US" sz="3600" dirty="0" smtClean="0">
              <a:latin typeface="Bell MT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u="sng" dirty="0" smtClean="0">
                <a:latin typeface="Bell MT" pitchFamily="18" charset="0"/>
              </a:rPr>
              <a:t>Check</a:t>
            </a:r>
            <a:endParaRPr lang="en-US" sz="3200" b="0" u="sng" dirty="0">
              <a:latin typeface="Bell MT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Yes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 smtClean="0">
              <a:latin typeface="Bell MT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Yes</a:t>
            </a:r>
            <a:endParaRPr lang="en-US" sz="3600" dirty="0" smtClean="0"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152400"/>
            <a:ext cx="4038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Hypothesis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686800" cy="2057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                                                                  …=6.0375</a:t>
            </a: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P(    &gt;6.0375|df=7)=0.5354</a:t>
            </a:r>
            <a:endParaRPr lang="en-US" baseline="30000" dirty="0" smtClean="0">
              <a:latin typeface="Bell MT" pitchFamily="18" charset="0"/>
            </a:endParaRPr>
          </a:p>
          <a:p>
            <a:pPr>
              <a:buNone/>
            </a:pPr>
            <a:endParaRPr lang="en-US" baseline="30000" dirty="0" smtClean="0">
              <a:latin typeface="Bell MT" pitchFamily="18" charset="0"/>
            </a:endParaRPr>
          </a:p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endParaRPr lang="en-US" dirty="0">
              <a:latin typeface="Bell M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798493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Bell MT" pitchFamily="18" charset="0"/>
              </a:rPr>
              <a:t>Ho: </a:t>
            </a:r>
            <a:r>
              <a:rPr lang="en-US" sz="2800" dirty="0" smtClean="0">
                <a:latin typeface="Bell MT" pitchFamily="18" charset="0"/>
              </a:rPr>
              <a:t>There is no association btw gender and cold cut.</a:t>
            </a:r>
            <a:endParaRPr lang="en-US" sz="2800" dirty="0" smtClean="0">
              <a:latin typeface="Bell MT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Bell MT" pitchFamily="18" charset="0"/>
              </a:rPr>
              <a:t>Ha: </a:t>
            </a:r>
            <a:r>
              <a:rPr lang="en-US" sz="2800" dirty="0" smtClean="0">
                <a:latin typeface="Bell MT" pitchFamily="18" charset="0"/>
              </a:rPr>
              <a:t>There is an association btw gender and cold cut. </a:t>
            </a:r>
            <a:endParaRPr lang="en-US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81000" y="1676400"/>
            <a:ext cx="403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 smtClean="0">
                <a:latin typeface="Edwardian Script ITC" pitchFamily="66" charset="0"/>
                <a:ea typeface="+mj-ea"/>
                <a:cs typeface="+mj-cs"/>
              </a:rPr>
              <a:t>Calculations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91000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Conclusions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502920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ll MT" pitchFamily="18" charset="0"/>
              </a:rPr>
              <a:t>We </a:t>
            </a:r>
            <a:r>
              <a:rPr lang="en-US" sz="2800" dirty="0" smtClean="0">
                <a:latin typeface="Bell MT" pitchFamily="18" charset="0"/>
              </a:rPr>
              <a:t>fail to reject </a:t>
            </a:r>
            <a:r>
              <a:rPr lang="en-US" sz="2800" dirty="0" smtClean="0">
                <a:latin typeface="Bell MT" pitchFamily="18" charset="0"/>
              </a:rPr>
              <a:t>Ho because our p-value </a:t>
            </a:r>
            <a:r>
              <a:rPr lang="en-US" sz="2800" dirty="0" smtClean="0">
                <a:latin typeface="Bell MT" pitchFamily="18" charset="0"/>
              </a:rPr>
              <a:t>&gt; </a:t>
            </a:r>
            <a:r>
              <a:rPr lang="el-GR" sz="2800" dirty="0" smtClean="0">
                <a:latin typeface="Calibri"/>
              </a:rPr>
              <a:t>α</a:t>
            </a:r>
            <a:r>
              <a:rPr lang="en-US" sz="2800" dirty="0" smtClean="0">
                <a:latin typeface="Calibri"/>
              </a:rPr>
              <a:t> </a:t>
            </a:r>
            <a:r>
              <a:rPr lang="en-US" sz="2800" dirty="0" smtClean="0">
                <a:latin typeface="Bell MT" pitchFamily="18" charset="0"/>
              </a:rPr>
              <a:t>= 0.05.</a:t>
            </a:r>
          </a:p>
          <a:p>
            <a:r>
              <a:rPr lang="en-US" sz="2800" dirty="0" smtClean="0">
                <a:latin typeface="Bell MT" pitchFamily="18" charset="0"/>
              </a:rPr>
              <a:t>We have sufficient evidence </a:t>
            </a:r>
            <a:r>
              <a:rPr lang="en-US" sz="2800" dirty="0" smtClean="0">
                <a:latin typeface="Bell MT" pitchFamily="18" charset="0"/>
              </a:rPr>
              <a:t>that there is no association between gender and cold cut. </a:t>
            </a:r>
            <a:endParaRPr lang="en-US" sz="2800" dirty="0">
              <a:latin typeface="Bell MT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05400" y="3505200"/>
            <a:ext cx="3810000" cy="14773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Based on the results of </a:t>
            </a:r>
            <a:r>
              <a:rPr lang="en-US" dirty="0" smtClean="0">
                <a:latin typeface="Bell MT" pitchFamily="18" charset="0"/>
              </a:rPr>
              <a:t>our chi-square test, </a:t>
            </a:r>
            <a:r>
              <a:rPr lang="en-US" dirty="0" smtClean="0">
                <a:latin typeface="Bell MT" pitchFamily="18" charset="0"/>
              </a:rPr>
              <a:t>we can infer </a:t>
            </a:r>
            <a:r>
              <a:rPr lang="en-US" dirty="0" smtClean="0">
                <a:latin typeface="Bell MT" pitchFamily="18" charset="0"/>
              </a:rPr>
              <a:t>that males and females that order from </a:t>
            </a:r>
            <a:r>
              <a:rPr lang="en-US" i="1" dirty="0" err="1" smtClean="0">
                <a:latin typeface="Bell MT" pitchFamily="18" charset="0"/>
              </a:rPr>
              <a:t>Altomonte’s</a:t>
            </a:r>
            <a:r>
              <a:rPr lang="en-US" i="1" dirty="0" smtClean="0">
                <a:latin typeface="Bell MT" pitchFamily="18" charset="0"/>
              </a:rPr>
              <a:t> </a:t>
            </a:r>
            <a:r>
              <a:rPr lang="en-US" dirty="0" smtClean="0">
                <a:latin typeface="Bell MT" pitchFamily="18" charset="0"/>
              </a:rPr>
              <a:t>show no difference in preference of cold cuts on their hoagies. 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533400" y="2667000"/>
          <a:ext cx="2185013" cy="749300"/>
        </p:xfrm>
        <a:graphic>
          <a:graphicData uri="http://schemas.openxmlformats.org/presentationml/2006/ole">
            <p:oleObj spid="_x0000_s29699" name="Equation" r:id="rId4" imgW="1320480" imgH="457200" progId="Equation.3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2743200" y="2667000"/>
          <a:ext cx="2133600" cy="750893"/>
        </p:xfrm>
        <a:graphic>
          <a:graphicData uri="http://schemas.openxmlformats.org/presentationml/2006/ole">
            <p:oleObj spid="_x0000_s29701" name="Equation" r:id="rId5" imgW="1231560" imgH="431640" progId="Equation.3">
              <p:embed/>
            </p:oleObj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4887913" y="2667000"/>
          <a:ext cx="2111375" cy="750888"/>
        </p:xfrm>
        <a:graphic>
          <a:graphicData uri="http://schemas.openxmlformats.org/presentationml/2006/ole">
            <p:oleObj spid="_x0000_s29703" name="Equation" r:id="rId6" imgW="1218960" imgH="431640" progId="Equation.3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609600" y="3429000"/>
          <a:ext cx="508000" cy="571500"/>
        </p:xfrm>
        <a:graphic>
          <a:graphicData uri="http://schemas.openxmlformats.org/presentationml/2006/ole">
            <p:oleObj spid="_x0000_s29704" name="Equation" r:id="rId7" imgW="2030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4648200" cy="12827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Edwardian Script ITC" pitchFamily="66" charset="0"/>
              </a:rPr>
              <a:t>Chi-Square Test for Association:</a:t>
            </a:r>
            <a:r>
              <a:rPr lang="en-US" sz="3200" b="0" dirty="0" smtClean="0">
                <a:latin typeface="Edwardian Script ITC" pitchFamily="66" charset="0"/>
              </a:rPr>
              <a:t/>
            </a:r>
            <a:br>
              <a:rPr lang="en-US" sz="3200" b="0" dirty="0" smtClean="0">
                <a:latin typeface="Edwardian Script ITC" pitchFamily="66" charset="0"/>
              </a:rPr>
            </a:br>
            <a:r>
              <a:rPr lang="en-US" sz="3200" b="0" dirty="0" smtClean="0">
                <a:latin typeface="Edwardian Script ITC" pitchFamily="66" charset="0"/>
              </a:rPr>
              <a:t>Order Method vs. </a:t>
            </a:r>
            <a:r>
              <a:rPr lang="en-US" sz="3200" b="0" dirty="0" smtClean="0">
                <a:latin typeface="Edwardian Script ITC" pitchFamily="66" charset="0"/>
              </a:rPr>
              <a:t>Gender</a:t>
            </a:r>
            <a:endParaRPr lang="en-US" sz="3200" b="0" dirty="0">
              <a:latin typeface="Edwardian Script ITC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1828800"/>
            <a:ext cx="2819400" cy="5334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Bell MT" pitchFamily="18" charset="0"/>
              </a:rPr>
              <a:t>Overall</a:t>
            </a:r>
            <a:r>
              <a:rPr lang="en-US" sz="1600" dirty="0" smtClean="0">
                <a:latin typeface="Bell MT" pitchFamily="18" charset="0"/>
              </a:rPr>
              <a:t>, </a:t>
            </a:r>
            <a:r>
              <a:rPr lang="en-US" sz="1600" dirty="0" smtClean="0">
                <a:latin typeface="Bell MT" pitchFamily="18" charset="0"/>
              </a:rPr>
              <a:t>there is a larger number of customers who placed their order at the store rather than calling it in for pick-</a:t>
            </a:r>
            <a:r>
              <a:rPr lang="en-US" sz="1600" dirty="0" smtClean="0">
                <a:latin typeface="Bell MT" pitchFamily="18" charset="0"/>
              </a:rPr>
              <a:t>up.</a:t>
            </a:r>
            <a:endParaRPr lang="en-US" sz="1600" dirty="0" smtClean="0">
              <a:latin typeface="Bell MT" pitchFamily="18" charset="0"/>
            </a:endParaRPr>
          </a:p>
          <a:p>
            <a:endParaRPr lang="en-US" sz="1600" dirty="0" smtClean="0">
              <a:latin typeface="Bell MT" pitchFamily="18" charset="0"/>
            </a:endParaRPr>
          </a:p>
          <a:p>
            <a:r>
              <a:rPr lang="en-US" sz="1600" dirty="0" smtClean="0">
                <a:latin typeface="Bell MT" pitchFamily="18" charset="0"/>
              </a:rPr>
              <a:t>Males had the large majority of orders that were placed at the store compared to that of females. </a:t>
            </a:r>
          </a:p>
          <a:p>
            <a:endParaRPr lang="en-US" sz="1600" dirty="0" smtClean="0">
              <a:latin typeface="Bell MT" pitchFamily="18" charset="0"/>
            </a:endParaRPr>
          </a:p>
          <a:p>
            <a:r>
              <a:rPr lang="en-US" sz="1600" dirty="0" smtClean="0">
                <a:latin typeface="Bell MT" pitchFamily="18" charset="0"/>
              </a:rPr>
              <a:t>We believe that the males could have placed more orders while present at the store because perhaps they didn’t plan ahead/were too lazy; unlike the females. </a:t>
            </a:r>
            <a:endParaRPr lang="en-US" sz="1600" dirty="0" smtClean="0">
              <a:latin typeface="Bell MT" pitchFamily="18" charset="0"/>
            </a:endParaRPr>
          </a:p>
          <a:p>
            <a:endParaRPr lang="en-US" sz="1600" dirty="0" smtClean="0">
              <a:latin typeface="Bell MT" pitchFamily="18" charset="0"/>
            </a:endParaRPr>
          </a:p>
          <a:p>
            <a:endParaRPr lang="en-US" sz="1600" dirty="0">
              <a:latin typeface="Bell MT" pitchFamily="18" charset="0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3505200" y="1295400"/>
          <a:ext cx="5257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Assumptions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u="sng" dirty="0" smtClean="0">
                <a:latin typeface="Bell MT" pitchFamily="18" charset="0"/>
              </a:rPr>
              <a:t>State</a:t>
            </a:r>
            <a:endParaRPr lang="en-US" sz="3200" b="0" u="sng" dirty="0">
              <a:latin typeface="Bell MT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2 </a:t>
            </a:r>
            <a:r>
              <a:rPr lang="en-US" sz="3600" dirty="0" err="1" smtClean="0">
                <a:latin typeface="Bell MT" pitchFamily="18" charset="0"/>
              </a:rPr>
              <a:t>ind</a:t>
            </a:r>
            <a:r>
              <a:rPr lang="en-US" sz="3600" dirty="0" smtClean="0">
                <a:latin typeface="Bell MT" pitchFamily="18" charset="0"/>
              </a:rPr>
              <a:t>. </a:t>
            </a:r>
            <a:r>
              <a:rPr lang="en-US" sz="3600" dirty="0" smtClean="0">
                <a:latin typeface="Bell MT" pitchFamily="18" charset="0"/>
              </a:rPr>
              <a:t>SRS</a:t>
            </a:r>
          </a:p>
          <a:p>
            <a:pPr marL="457200" indent="-457200">
              <a:buFont typeface="+mj-lt"/>
              <a:buAutoNum type="arabicPeriod"/>
            </a:pPr>
            <a:endParaRPr lang="en-US" sz="3600" dirty="0" smtClean="0">
              <a:latin typeface="Bell MT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All expected </a:t>
            </a:r>
            <a:r>
              <a:rPr lang="en-US" sz="3600" dirty="0" smtClean="0">
                <a:latin typeface="Bell MT" pitchFamily="18" charset="0"/>
              </a:rPr>
              <a:t>counts </a:t>
            </a:r>
            <a:r>
              <a:rPr lang="en-US" sz="3600" dirty="0" smtClean="0">
                <a:latin typeface="Bell MT" pitchFamily="18" charset="0"/>
              </a:rPr>
              <a:t>≥ 5</a:t>
            </a:r>
            <a:endParaRPr lang="en-US" sz="3600" dirty="0" smtClean="0">
              <a:latin typeface="Bell MT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u="sng" dirty="0" smtClean="0">
                <a:latin typeface="Bell MT" pitchFamily="18" charset="0"/>
              </a:rPr>
              <a:t>Check</a:t>
            </a:r>
            <a:endParaRPr lang="en-US" sz="3200" b="0" u="sng" dirty="0">
              <a:latin typeface="Bell MT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Yes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 smtClean="0">
              <a:latin typeface="Bell MT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latin typeface="Bell MT" pitchFamily="18" charset="0"/>
              </a:rPr>
              <a:t>Yes</a:t>
            </a:r>
            <a:endParaRPr lang="en-US" sz="3600" dirty="0" smtClean="0"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lives-021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Edwardian Script ITC" pitchFamily="66" charset="0"/>
              </a:rPr>
              <a:t>About Altomonte’s</a:t>
            </a:r>
            <a:endParaRPr lang="en-US" sz="6600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>
                <a:latin typeface="Bell MT" pitchFamily="18" charset="0"/>
              </a:rPr>
              <a:t>Altomonte’s is an authentic Italian Market that takes pride in preparing the highest quality food “just like mom used to do at home”. 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/>
            </a:r>
            <a:br>
              <a:rPr lang="en-US" dirty="0" smtClean="0">
                <a:latin typeface="Bell MT" pitchFamily="18" charset="0"/>
              </a:rPr>
            </a:br>
            <a:r>
              <a:rPr lang="en-US" sz="3300" dirty="0" smtClean="0">
                <a:latin typeface="Bell MT" pitchFamily="18" charset="0"/>
              </a:rPr>
              <a:t>Using “the finest luncheon meats and cheeses”, they create quality sandwiches and hoagies “served on crusty Italian bread” which is baked fresh daily in their own bakery.</a:t>
            </a:r>
            <a:endParaRPr lang="en-US" dirty="0" smtClean="0">
              <a:latin typeface="Bell MT" pitchFamily="18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1524000"/>
            <a:ext cx="34290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Edwardian Script ITC" pitchFamily="66" charset="0"/>
              </a:rPr>
              <a:t>Location</a:t>
            </a:r>
          </a:p>
          <a:p>
            <a:pPr algn="r"/>
            <a:r>
              <a:rPr lang="en-US" dirty="0" smtClean="0">
                <a:latin typeface="Bell MT" pitchFamily="18" charset="0"/>
              </a:rPr>
              <a:t>812 N. Easton Rd 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>Doylestown, PA 18901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>Ph: 215-489-8889 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>Fax:215-489-5333</a:t>
            </a:r>
          </a:p>
          <a:p>
            <a:pPr algn="r"/>
            <a:endParaRPr lang="en-US" dirty="0">
              <a:latin typeface="Bell MT" pitchFamily="18" charset="0"/>
            </a:endParaRPr>
          </a:p>
          <a:p>
            <a:r>
              <a:rPr lang="en-US" sz="4000" dirty="0" smtClean="0">
                <a:latin typeface="Edwardian Script ITC" pitchFamily="66" charset="0"/>
              </a:rPr>
              <a:t>Store Hours</a:t>
            </a:r>
          </a:p>
          <a:p>
            <a:pPr algn="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Bell MT" pitchFamily="18" charset="0"/>
              </a:rPr>
              <a:t>Monday 9am-7pm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>Tuesday 9am-7pm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>Wednesday 9am-7pm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>Thursday 9am-7pm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>Friday 9am-7pm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>Saturday 9am-6pm</a:t>
            </a:r>
            <a:br>
              <a:rPr lang="en-US" dirty="0" smtClean="0">
                <a:latin typeface="Bell MT" pitchFamily="18" charset="0"/>
              </a:rPr>
            </a:br>
            <a:r>
              <a:rPr lang="en-US" dirty="0" smtClean="0">
                <a:latin typeface="Bell MT" pitchFamily="18" charset="0"/>
              </a:rPr>
              <a:t>Sunday 9am-4pm</a:t>
            </a:r>
          </a:p>
          <a:p>
            <a:pPr algn="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ader.jpg"/>
          <p:cNvPicPr>
            <a:picLocks noChangeAspect="1"/>
          </p:cNvPicPr>
          <p:nvPr/>
        </p:nvPicPr>
        <p:blipFill>
          <a:blip r:embed="rId3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152400"/>
            <a:ext cx="4038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Hypothesis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686800" cy="2057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                                                                  …=0.0923</a:t>
            </a:r>
          </a:p>
          <a:p>
            <a:pPr>
              <a:buNone/>
            </a:pPr>
            <a:r>
              <a:rPr lang="en-US" dirty="0" smtClean="0">
                <a:latin typeface="Bell MT" pitchFamily="18" charset="0"/>
              </a:rPr>
              <a:t>P(    &gt;0.0923|df=1)=0.7613</a:t>
            </a:r>
            <a:endParaRPr lang="en-US" baseline="30000" dirty="0" smtClean="0">
              <a:latin typeface="Bell MT" pitchFamily="18" charset="0"/>
            </a:endParaRPr>
          </a:p>
          <a:p>
            <a:pPr>
              <a:buNone/>
            </a:pPr>
            <a:endParaRPr lang="en-US" baseline="30000" dirty="0" smtClean="0">
              <a:latin typeface="Bell MT" pitchFamily="18" charset="0"/>
            </a:endParaRPr>
          </a:p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endParaRPr lang="en-US" dirty="0">
              <a:latin typeface="Bell M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798493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Bell MT" pitchFamily="18" charset="0"/>
              </a:rPr>
              <a:t>Ho: </a:t>
            </a:r>
            <a:r>
              <a:rPr lang="en-US" sz="2800" dirty="0" smtClean="0">
                <a:latin typeface="Bell MT" pitchFamily="18" charset="0"/>
              </a:rPr>
              <a:t>There is no association btw gender and order method.</a:t>
            </a:r>
            <a:endParaRPr lang="en-US" sz="2800" dirty="0" smtClean="0">
              <a:latin typeface="Bell MT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Bell MT" pitchFamily="18" charset="0"/>
              </a:rPr>
              <a:t>Ha: </a:t>
            </a:r>
            <a:r>
              <a:rPr lang="en-US" sz="2800" dirty="0" smtClean="0">
                <a:latin typeface="Bell MT" pitchFamily="18" charset="0"/>
              </a:rPr>
              <a:t>There is an association btw gender and order method. </a:t>
            </a:r>
            <a:endParaRPr lang="en-US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81000" y="1676400"/>
            <a:ext cx="403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 smtClean="0">
                <a:latin typeface="Edwardian Script ITC" pitchFamily="66" charset="0"/>
                <a:ea typeface="+mj-ea"/>
                <a:cs typeface="+mj-cs"/>
              </a:rPr>
              <a:t>Calculations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4191000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Conclusions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518160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ll MT" pitchFamily="18" charset="0"/>
              </a:rPr>
              <a:t>We </a:t>
            </a:r>
            <a:r>
              <a:rPr lang="en-US" sz="2800" dirty="0" smtClean="0">
                <a:latin typeface="Bell MT" pitchFamily="18" charset="0"/>
              </a:rPr>
              <a:t>fail to reject </a:t>
            </a:r>
            <a:r>
              <a:rPr lang="en-US" sz="2800" dirty="0" smtClean="0">
                <a:latin typeface="Bell MT" pitchFamily="18" charset="0"/>
              </a:rPr>
              <a:t>Ho because our p-value </a:t>
            </a:r>
            <a:r>
              <a:rPr lang="en-US" sz="2800" dirty="0" smtClean="0">
                <a:latin typeface="Bell MT" pitchFamily="18" charset="0"/>
              </a:rPr>
              <a:t>&gt; </a:t>
            </a:r>
            <a:r>
              <a:rPr lang="el-GR" sz="2800" dirty="0" smtClean="0">
                <a:latin typeface="Calibri"/>
              </a:rPr>
              <a:t>α</a:t>
            </a:r>
            <a:r>
              <a:rPr lang="en-US" sz="2800" dirty="0" smtClean="0">
                <a:latin typeface="Calibri"/>
              </a:rPr>
              <a:t> </a:t>
            </a:r>
            <a:r>
              <a:rPr lang="en-US" sz="2800" dirty="0" smtClean="0">
                <a:latin typeface="Bell MT" pitchFamily="18" charset="0"/>
              </a:rPr>
              <a:t>= 0.05.</a:t>
            </a:r>
          </a:p>
          <a:p>
            <a:r>
              <a:rPr lang="en-US" sz="2800" dirty="0" smtClean="0">
                <a:latin typeface="Bell MT" pitchFamily="18" charset="0"/>
              </a:rPr>
              <a:t>We have sufficient evidence </a:t>
            </a:r>
            <a:r>
              <a:rPr lang="en-US" sz="2800" dirty="0" smtClean="0">
                <a:latin typeface="Bell MT" pitchFamily="18" charset="0"/>
              </a:rPr>
              <a:t>that there is no association between gender and order method. </a:t>
            </a:r>
            <a:endParaRPr lang="en-US" sz="2800" dirty="0">
              <a:latin typeface="Bell MT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05400" y="3429000"/>
            <a:ext cx="3810000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Based on the results of </a:t>
            </a:r>
            <a:r>
              <a:rPr lang="en-US" dirty="0" smtClean="0">
                <a:latin typeface="Bell MT" pitchFamily="18" charset="0"/>
              </a:rPr>
              <a:t>our chi-square test, </a:t>
            </a:r>
            <a:r>
              <a:rPr lang="en-US" dirty="0" smtClean="0">
                <a:latin typeface="Bell MT" pitchFamily="18" charset="0"/>
              </a:rPr>
              <a:t>we can infer </a:t>
            </a:r>
            <a:r>
              <a:rPr lang="en-US" dirty="0" smtClean="0">
                <a:latin typeface="Bell MT" pitchFamily="18" charset="0"/>
              </a:rPr>
              <a:t>that males and females that order from </a:t>
            </a:r>
            <a:r>
              <a:rPr lang="en-US" i="1" dirty="0" err="1" smtClean="0">
                <a:latin typeface="Bell MT" pitchFamily="18" charset="0"/>
              </a:rPr>
              <a:t>Altomonte’s</a:t>
            </a:r>
            <a:r>
              <a:rPr lang="en-US" i="1" dirty="0" smtClean="0">
                <a:latin typeface="Bell MT" pitchFamily="18" charset="0"/>
              </a:rPr>
              <a:t> </a:t>
            </a:r>
            <a:r>
              <a:rPr lang="en-US" dirty="0" smtClean="0">
                <a:latin typeface="Bell MT" pitchFamily="18" charset="0"/>
              </a:rPr>
              <a:t>show no difference in placing their order at the store or over the phone for pick-up. 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533400" y="2667000"/>
          <a:ext cx="2185013" cy="749300"/>
        </p:xfrm>
        <a:graphic>
          <a:graphicData uri="http://schemas.openxmlformats.org/presentationml/2006/ole">
            <p:oleObj spid="_x0000_s32770" name="Equation" r:id="rId4" imgW="1320480" imgH="457200" progId="Equation.3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2808288" y="2667000"/>
          <a:ext cx="2001837" cy="750888"/>
        </p:xfrm>
        <a:graphic>
          <a:graphicData uri="http://schemas.openxmlformats.org/presentationml/2006/ole">
            <p:oleObj spid="_x0000_s32771" name="Equation" r:id="rId5" imgW="1155600" imgH="431640" progId="Equation.3">
              <p:embed/>
            </p:oleObj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4932363" y="2667000"/>
          <a:ext cx="2022475" cy="750888"/>
        </p:xfrm>
        <a:graphic>
          <a:graphicData uri="http://schemas.openxmlformats.org/presentationml/2006/ole">
            <p:oleObj spid="_x0000_s32772" name="Equation" r:id="rId6" imgW="1168200" imgH="431640" progId="Equation.3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609600" y="3429000"/>
          <a:ext cx="508000" cy="571500"/>
        </p:xfrm>
        <a:graphic>
          <a:graphicData uri="http://schemas.openxmlformats.org/presentationml/2006/ole">
            <p:oleObj spid="_x0000_s32773" name="Equation" r:id="rId7" imgW="2030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bp3.blogger.com/_x-JooYlANWA/RiQpzgZLuaI/AAAAAAAAAT8/2ayY2QqjYt8/s400/vietnamese+hoagie+006.jpg"/>
          <p:cNvPicPr>
            <a:picLocks noChangeAspect="1" noChangeArrowheads="1"/>
          </p:cNvPicPr>
          <p:nvPr/>
        </p:nvPicPr>
        <p:blipFill>
          <a:blip r:embed="rId2" cstate="print">
            <a:lum bright="43000" contrast="-40000"/>
          </a:blip>
          <a:srcRect l="2383" r="22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Edwardian Script ITC" pitchFamily="66" charset="0"/>
              </a:rPr>
              <a:t>Bias and Error</a:t>
            </a:r>
            <a:endParaRPr lang="en-US" sz="7200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Bell MT" pitchFamily="18" charset="0"/>
              </a:rPr>
              <a:t>Orders written down </a:t>
            </a:r>
            <a:r>
              <a:rPr lang="en-US" dirty="0" smtClean="0">
                <a:latin typeface="Bell MT" pitchFamily="18" charset="0"/>
              </a:rPr>
              <a:t>incorrectly</a:t>
            </a:r>
            <a:endParaRPr lang="en-US" dirty="0" smtClean="0">
              <a:latin typeface="Bell MT" pitchFamily="18" charset="0"/>
            </a:endParaRPr>
          </a:p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r>
              <a:rPr lang="en-US" dirty="0" smtClean="0">
                <a:latin typeface="Bell MT" pitchFamily="18" charset="0"/>
              </a:rPr>
              <a:t>Excluding “Other” category in Italian proportion test</a:t>
            </a:r>
          </a:p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r>
              <a:rPr lang="en-US" dirty="0" smtClean="0">
                <a:latin typeface="Bell MT" pitchFamily="18" charset="0"/>
              </a:rPr>
              <a:t>Using only one Italian deli</a:t>
            </a:r>
          </a:p>
          <a:p>
            <a:pPr>
              <a:buNone/>
            </a:pPr>
            <a:endParaRPr lang="en-US" dirty="0" smtClean="0">
              <a:latin typeface="Bell MT" pitchFamily="18" charset="0"/>
            </a:endParaRPr>
          </a:p>
          <a:p>
            <a:r>
              <a:rPr lang="en-US" dirty="0" smtClean="0">
                <a:latin typeface="Bell MT" pitchFamily="18" charset="0"/>
              </a:rPr>
              <a:t>Restricted to people only in the area</a:t>
            </a:r>
            <a:endParaRPr lang="en-US" dirty="0">
              <a:latin typeface="Bell MT" pitchFamily="18" charset="0"/>
            </a:endParaRPr>
          </a:p>
        </p:txBody>
      </p:sp>
      <p:pic>
        <p:nvPicPr>
          <p:cNvPr id="8" name="Content Placeholder 7" descr="Picture 03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header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70000" contrast="-70000"/>
          </a:blip>
          <a:srcRect t="9167" r="65541" b="158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Edwardian Script ITC" pitchFamily="66" charset="0"/>
              </a:rPr>
              <a:t>Personal Opinions</a:t>
            </a:r>
            <a:endParaRPr lang="en-US" sz="7200" dirty="0">
              <a:latin typeface="Edwardian Script ITC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Edwardian Script ITC" pitchFamily="66" charset="0"/>
              </a:rPr>
              <a:t>Data:</a:t>
            </a:r>
          </a:p>
          <a:p>
            <a:r>
              <a:rPr lang="en-US" sz="2300" dirty="0" smtClean="0">
                <a:latin typeface="Bell MT" pitchFamily="18" charset="0"/>
              </a:rPr>
              <a:t>Males order more large-sized hoagies than females</a:t>
            </a:r>
          </a:p>
          <a:p>
            <a:r>
              <a:rPr lang="en-US" sz="2300" dirty="0" smtClean="0">
                <a:latin typeface="Bell MT" pitchFamily="18" charset="0"/>
              </a:rPr>
              <a:t>Females order by call and pick-up method more than males</a:t>
            </a:r>
          </a:p>
          <a:p>
            <a:endParaRPr lang="en-US" sz="2500" dirty="0" smtClean="0">
              <a:latin typeface="Bell MT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Edwardian Script ITC" pitchFamily="66" charset="0"/>
              </a:rPr>
              <a:t>Project:</a:t>
            </a:r>
            <a:endParaRPr lang="en-US" sz="4000" dirty="0">
              <a:latin typeface="Edwardian Script ITC" pitchFamily="66" charset="0"/>
            </a:endParaRPr>
          </a:p>
          <a:p>
            <a:r>
              <a:rPr lang="en-US" sz="2300" dirty="0" smtClean="0">
                <a:latin typeface="Bell MT" pitchFamily="18" charset="0"/>
              </a:rPr>
              <a:t>Retrieving and analyzing data time consuming process</a:t>
            </a:r>
          </a:p>
          <a:p>
            <a:pPr>
              <a:buNone/>
            </a:pPr>
            <a:endParaRPr lang="en-US" dirty="0">
              <a:latin typeface="Bell MT" pitchFamily="18" charset="0"/>
            </a:endParaRPr>
          </a:p>
        </p:txBody>
      </p:sp>
      <p:pic>
        <p:nvPicPr>
          <p:cNvPr id="15362" name="Picture 2" descr="http://www.grotecompany.com/wp-content/themes/grote/images/cuts/home_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1" y="1984250"/>
            <a:ext cx="3962400" cy="29782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arm3.static.flickr.com/2572/4188820615_738b39d2a2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8853" r="26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Edwardian Script ITC" pitchFamily="66" charset="0"/>
              </a:rPr>
              <a:t>Conclusion</a:t>
            </a:r>
            <a:endParaRPr lang="en-US" sz="7200" dirty="0">
              <a:latin typeface="Edwardian Script ITC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Bell MT" pitchFamily="18" charset="0"/>
              </a:rPr>
              <a:t>Many people order Italian selections</a:t>
            </a:r>
          </a:p>
          <a:p>
            <a:pPr lvl="1"/>
            <a:r>
              <a:rPr lang="en-US" sz="2200" dirty="0" smtClean="0">
                <a:latin typeface="Bell MT" pitchFamily="18" charset="0"/>
              </a:rPr>
              <a:t>Given there </a:t>
            </a:r>
            <a:r>
              <a:rPr lang="en-US" sz="2200" dirty="0">
                <a:latin typeface="Bell MT" pitchFamily="18" charset="0"/>
              </a:rPr>
              <a:t>are three hoagie </a:t>
            </a:r>
            <a:r>
              <a:rPr lang="en-US" sz="2200" dirty="0" smtClean="0">
                <a:latin typeface="Bell MT" pitchFamily="18" charset="0"/>
              </a:rPr>
              <a:t>selections considered </a:t>
            </a:r>
            <a:r>
              <a:rPr lang="en-US" sz="2200" dirty="0">
                <a:latin typeface="Bell MT" pitchFamily="18" charset="0"/>
              </a:rPr>
              <a:t>“Italian” and ten that are not, </a:t>
            </a:r>
            <a:r>
              <a:rPr lang="en-US" sz="2200" dirty="0" smtClean="0">
                <a:latin typeface="Bell MT" pitchFamily="18" charset="0"/>
              </a:rPr>
              <a:t>Altomonte’s </a:t>
            </a:r>
            <a:r>
              <a:rPr lang="en-US" sz="2200" dirty="0">
                <a:latin typeface="Bell MT" pitchFamily="18" charset="0"/>
              </a:rPr>
              <a:t>is </a:t>
            </a:r>
            <a:r>
              <a:rPr lang="en-US" sz="2200" dirty="0" smtClean="0">
                <a:latin typeface="Bell MT" pitchFamily="18" charset="0"/>
              </a:rPr>
              <a:t>maintaining its Italian reputation</a:t>
            </a:r>
          </a:p>
          <a:p>
            <a:pPr lvl="1"/>
            <a:endParaRPr lang="en-US" sz="2000" dirty="0" smtClean="0">
              <a:latin typeface="Bell MT" pitchFamily="18" charset="0"/>
            </a:endParaRPr>
          </a:p>
          <a:p>
            <a:r>
              <a:rPr lang="en-US" sz="2600" dirty="0" smtClean="0">
                <a:latin typeface="Bell MT" pitchFamily="18" charset="0"/>
              </a:rPr>
              <a:t>Females order large-sized hoagies just as much as males</a:t>
            </a:r>
          </a:p>
          <a:p>
            <a:endParaRPr lang="en-US" sz="2600" dirty="0" smtClean="0">
              <a:latin typeface="Bell MT" pitchFamily="18" charset="0"/>
            </a:endParaRPr>
          </a:p>
          <a:p>
            <a:r>
              <a:rPr lang="en-US" sz="2600" dirty="0" smtClean="0">
                <a:latin typeface="Bell MT" pitchFamily="18" charset="0"/>
              </a:rPr>
              <a:t>Gender doesn’t make a difference in cold cut preference</a:t>
            </a:r>
          </a:p>
          <a:p>
            <a:endParaRPr lang="en-US" sz="2600" dirty="0" smtClean="0">
              <a:latin typeface="Bell MT" pitchFamily="18" charset="0"/>
            </a:endParaRPr>
          </a:p>
          <a:p>
            <a:r>
              <a:rPr lang="en-US" sz="2600" dirty="0" smtClean="0">
                <a:latin typeface="Bell MT" pitchFamily="18" charset="0"/>
              </a:rPr>
              <a:t>Males call in their orders for pick-up just as much as females</a:t>
            </a:r>
            <a:endParaRPr lang="en-US" sz="2600" dirty="0"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00B050"/>
            </a:gs>
            <a:gs pos="53000">
              <a:schemeClr val="bg1"/>
            </a:gs>
            <a:gs pos="1000">
              <a:srgbClr val="FF0000"/>
            </a:gs>
            <a:gs pos="0">
              <a:srgbClr val="00B050"/>
            </a:gs>
            <a:gs pos="0">
              <a:schemeClr val="bg1"/>
            </a:gs>
            <a:gs pos="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ami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3581400"/>
            <a:ext cx="2133600" cy="2754284"/>
          </a:xfrm>
          <a:prstGeom prst="rect">
            <a:avLst/>
          </a:prstGeom>
        </p:spPr>
      </p:pic>
      <p:pic>
        <p:nvPicPr>
          <p:cNvPr id="3" name="Picture 2" descr="fr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4876800"/>
            <a:ext cx="1676400" cy="1828800"/>
          </a:xfrm>
          <a:prstGeom prst="rect">
            <a:avLst/>
          </a:prstGeom>
        </p:spPr>
      </p:pic>
      <p:pic>
        <p:nvPicPr>
          <p:cNvPr id="4" name="Picture 3" descr="gift baske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3352800"/>
            <a:ext cx="1295400" cy="1295400"/>
          </a:xfrm>
          <a:prstGeom prst="rect">
            <a:avLst/>
          </a:prstGeom>
        </p:spPr>
      </p:pic>
      <p:pic>
        <p:nvPicPr>
          <p:cNvPr id="5" name="Picture 4" descr="mike with mea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67600" y="3276600"/>
            <a:ext cx="1524000" cy="2036618"/>
          </a:xfrm>
          <a:prstGeom prst="rect">
            <a:avLst/>
          </a:prstGeom>
        </p:spPr>
      </p:pic>
      <p:pic>
        <p:nvPicPr>
          <p:cNvPr id="6" name="Picture 5" descr="head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3150973"/>
          </a:xfrm>
          <a:prstGeom prst="rect">
            <a:avLst/>
          </a:prstGeom>
        </p:spPr>
      </p:pic>
      <p:pic>
        <p:nvPicPr>
          <p:cNvPr id="7" name="Picture 6" descr="lasagn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19200" y="4572000"/>
            <a:ext cx="1371600" cy="1034934"/>
          </a:xfrm>
          <a:prstGeom prst="rect">
            <a:avLst/>
          </a:prstGeom>
        </p:spPr>
      </p:pic>
      <p:pic>
        <p:nvPicPr>
          <p:cNvPr id="8" name="Picture 7" descr="choc covered cheesecak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33600" y="3352800"/>
            <a:ext cx="1047750" cy="1400175"/>
          </a:xfrm>
          <a:prstGeom prst="rect">
            <a:avLst/>
          </a:prstGeom>
        </p:spPr>
      </p:pic>
      <p:pic>
        <p:nvPicPr>
          <p:cNvPr id="9" name="Picture 8" descr="cannoli cak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2400" y="5486400"/>
            <a:ext cx="1600200" cy="1207424"/>
          </a:xfrm>
          <a:prstGeom prst="rect">
            <a:avLst/>
          </a:prstGeom>
        </p:spPr>
      </p:pic>
      <p:pic>
        <p:nvPicPr>
          <p:cNvPr id="1026" name="Picture 2" descr="http://stjohnbakery.com/images/potatosalad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05000" y="5638800"/>
            <a:ext cx="1447800" cy="970026"/>
          </a:xfrm>
          <a:prstGeom prst="rect">
            <a:avLst/>
          </a:prstGeom>
          <a:noFill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5867400" y="3657600"/>
            <a:ext cx="1322603" cy="668529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latin typeface="Bell MT" pitchFamily="18" charset="0"/>
                <a:ea typeface="+mj-lt"/>
                <a:cs typeface="+mj-lt"/>
              </a:rPr>
              <a:t>Owner: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Bell MT" pitchFamily="18" charset="0"/>
                <a:ea typeface="+mj-lt"/>
                <a:cs typeface="+mj-lt"/>
              </a:rPr>
              <a:t>Mike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uLnTx/>
              <a:uFillTx/>
              <a:latin typeface="Bell MT" pitchFamily="18" charset="0"/>
              <a:ea typeface="+mj-lt"/>
              <a:cs typeface="+mj-lt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620000" y="5638800"/>
            <a:ext cx="1322603" cy="668529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latin typeface="Bell MT" pitchFamily="18" charset="0"/>
                <a:ea typeface="+mj-lt"/>
                <a:cs typeface="+mj-lt"/>
              </a:rPr>
              <a:t>Owner: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latin typeface="Bell MT" pitchFamily="18" charset="0"/>
                <a:ea typeface="+mj-lt"/>
                <a:cs typeface="+mj-lt"/>
              </a:rPr>
              <a:t>Frances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uLnTx/>
              <a:uFillTx/>
              <a:latin typeface="Bell MT" pitchFamily="18" charset="0"/>
              <a:ea typeface="+mj-lt"/>
              <a:cs typeface="+mj-lt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7467600" y="6019800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934200" y="4038600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3657600" y="6418071"/>
            <a:ext cx="1600200" cy="287529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>
                <a:latin typeface="Bell MT" pitchFamily="18" charset="0"/>
                <a:ea typeface="+mj-lt"/>
                <a:cs typeface="+mj-lt"/>
              </a:rPr>
              <a:t>The Family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uLnTx/>
              <a:uFillTx/>
              <a:latin typeface="Bell MT" pitchFamily="18" charset="0"/>
              <a:ea typeface="+mj-lt"/>
              <a:cs typeface="+mj-lt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0" y="4817871"/>
            <a:ext cx="1322603" cy="668529"/>
          </a:xfrm>
          <a:prstGeom prst="rect">
            <a:avLst/>
          </a:prstGeo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latin typeface="Bell MT" pitchFamily="18" charset="0"/>
                <a:ea typeface="+mj-lt"/>
                <a:cs typeface="+mj-lt"/>
              </a:rPr>
              <a:t>Some of the Specialty Foods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uLnTx/>
              <a:uFillTx/>
              <a:latin typeface="Bell MT" pitchFamily="18" charset="0"/>
              <a:ea typeface="+mj-lt"/>
              <a:cs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Altomonte’s Menu</a:t>
            </a:r>
            <a:endParaRPr lang="en-US" sz="6000" dirty="0">
              <a:latin typeface="Edwardian Script ITC" pitchFamily="66" charset="0"/>
            </a:endParaRPr>
          </a:p>
        </p:txBody>
      </p:sp>
      <p:pic>
        <p:nvPicPr>
          <p:cNvPr id="4" name="Content Placeholder 3" descr="Picture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72535" cy="5943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 059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Edwardian Script ITC" pitchFamily="66" charset="0"/>
              </a:rPr>
              <a:t>Overview of Project</a:t>
            </a:r>
            <a:endParaRPr lang="en-US" dirty="0"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990600"/>
          </a:xfrm>
        </p:spPr>
        <p:txBody>
          <a:bodyPr>
            <a:normAutofit/>
          </a:bodyPr>
          <a:lstStyle/>
          <a:p>
            <a:pPr marL="0" lvl="1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dirty="0" smtClean="0">
                <a:latin typeface="Bell MT" pitchFamily="18" charset="0"/>
              </a:rPr>
              <a:t>We want to explore the ordering habits of the customers who eat at </a:t>
            </a:r>
            <a:r>
              <a:rPr lang="en-US" sz="2400" i="1" dirty="0" smtClean="0">
                <a:latin typeface="Bell MT" pitchFamily="18" charset="0"/>
              </a:rPr>
              <a:t>Altomonte’s Italian Market </a:t>
            </a:r>
            <a:r>
              <a:rPr lang="en-US" sz="2400" dirty="0" smtClean="0">
                <a:latin typeface="Bell MT" pitchFamily="18" charset="0"/>
              </a:rPr>
              <a:t>.</a:t>
            </a:r>
            <a:endParaRPr lang="en-US" sz="2400" dirty="0">
              <a:latin typeface="Bell M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2590800"/>
            <a:ext cx="2743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We will collect all of the order slips over a three-day period and randomly select 50 customers from each day to generate our study sample.</a:t>
            </a:r>
          </a:p>
          <a:p>
            <a:endParaRPr lang="en-US" dirty="0">
              <a:latin typeface="Bell MT" pitchFamily="18" charset="0"/>
            </a:endParaRPr>
          </a:p>
          <a:p>
            <a:r>
              <a:rPr lang="en-US" dirty="0" smtClean="0">
                <a:latin typeface="Bell MT" pitchFamily="18" charset="0"/>
              </a:rPr>
              <a:t>These slips will provide all customer ordering information, allowing us to easily conduct our tests.</a:t>
            </a:r>
            <a:endParaRPr lang="en-US" dirty="0">
              <a:latin typeface="Bell MT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2438400"/>
            <a:ext cx="2895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ll MT" pitchFamily="18" charset="0"/>
              </a:rPr>
              <a:t>We will test for the…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Bell MT" pitchFamily="18" charset="0"/>
              </a:rPr>
              <a:t> </a:t>
            </a:r>
            <a:r>
              <a:rPr lang="en-US" dirty="0" smtClean="0">
                <a:latin typeface="Bell MT" pitchFamily="18" charset="0"/>
              </a:rPr>
              <a:t>Percentage of customers who actually order Italian items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ell MT" pitchFamily="18" charset="0"/>
              </a:rPr>
              <a:t>Association between the type of meats ordered and the gender of the customer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ell MT" pitchFamily="18" charset="0"/>
              </a:rPr>
              <a:t>Proportion of male customers who order large sizes compared to female customers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Bell MT" pitchFamily="18" charset="0"/>
              </a:rPr>
              <a:t> Association between the order method and the gender of the customer</a:t>
            </a:r>
            <a:endParaRPr lang="en-US" dirty="0">
              <a:latin typeface="Bell MT" pitchFamily="18" charset="0"/>
            </a:endParaRPr>
          </a:p>
        </p:txBody>
      </p:sp>
      <p:pic>
        <p:nvPicPr>
          <p:cNvPr id="10" name="Picture 9" descr="hoag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4495800"/>
            <a:ext cx="2019759" cy="1524000"/>
          </a:xfrm>
          <a:prstGeom prst="rect">
            <a:avLst/>
          </a:prstGeom>
        </p:spPr>
      </p:pic>
      <p:pic>
        <p:nvPicPr>
          <p:cNvPr id="12" name="Picture 11" descr="image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2667000"/>
            <a:ext cx="1523999" cy="1496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bg1"/>
            </a:gs>
            <a:gs pos="100000">
              <a:srgbClr val="C00000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05200" cy="3154362"/>
          </a:xfrm>
        </p:spPr>
        <p:txBody>
          <a:bodyPr/>
          <a:lstStyle/>
          <a:p>
            <a:r>
              <a:rPr lang="en-US" dirty="0" smtClean="0">
                <a:latin typeface="Edwardian Script ITC" pitchFamily="66" charset="0"/>
              </a:rPr>
              <a:t>Exploratory &amp; Inferential Analysis of Data</a:t>
            </a:r>
            <a:endParaRPr lang="en-US" dirty="0">
              <a:latin typeface="Edwardian Script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" y="-34"/>
          <a:ext cx="9143998" cy="6858033"/>
        </p:xfrm>
        <a:graphic>
          <a:graphicData uri="http://schemas.openxmlformats.org/drawingml/2006/table">
            <a:tbl>
              <a:tblPr/>
              <a:tblGrid>
                <a:gridCol w="1534092"/>
                <a:gridCol w="678232"/>
                <a:gridCol w="1146532"/>
                <a:gridCol w="597488"/>
                <a:gridCol w="423895"/>
                <a:gridCol w="758971"/>
                <a:gridCol w="1194978"/>
                <a:gridCol w="1130384"/>
                <a:gridCol w="904307"/>
                <a:gridCol w="775119"/>
              </a:tblGrid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Italian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Delux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Turkey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Ham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Beef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Tuna Salad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Chicken Salad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Other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HOT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Steak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Chicken Steak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Beef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Pork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Meatball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Chicken Cutlet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Other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HOT &amp; COLD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HOT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COLD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SANDWICH SIZE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Large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Small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ORDER SIZE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METHOD OF ORDER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Here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Pick-Up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PREFERENCE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Hoagie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Sandwich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ITALIAN ITEMS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ITALIAN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OTHER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210" marR="5210" marT="5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schlotzskys.com/images/menu/catering_sandwich_platter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4832" t="4454" r="5772" b="4393"/>
          <a:stretch>
            <a:fillRect/>
          </a:stretch>
        </p:blipFill>
        <p:spPr bwMode="auto">
          <a:xfrm>
            <a:off x="-838200" y="-304800"/>
            <a:ext cx="10439400" cy="7293232"/>
          </a:xfrm>
          <a:prstGeom prst="rect">
            <a:avLst/>
          </a:prstGeom>
          <a:noFill/>
        </p:spPr>
      </p:pic>
      <p:graphicFrame>
        <p:nvGraphicFramePr>
          <p:cNvPr id="4" name="Chart 3"/>
          <p:cNvGraphicFramePr/>
          <p:nvPr/>
        </p:nvGraphicFramePr>
        <p:xfrm>
          <a:off x="-533400" y="0"/>
          <a:ext cx="10182226" cy="6505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t="4052" r="65833" b="11307"/>
          <a:stretch>
            <a:fillRect/>
          </a:stretch>
        </p:blipFill>
        <p:spPr>
          <a:xfrm>
            <a:off x="0" y="-381000"/>
            <a:ext cx="9144000" cy="780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124200" cy="12827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Edwardian Script ITC" pitchFamily="66" charset="0"/>
              </a:rPr>
              <a:t>1-Proportion Z-Test</a:t>
            </a:r>
            <a:r>
              <a:rPr lang="en-US" sz="3200" b="0" dirty="0" smtClean="0">
                <a:latin typeface="Edwardian Script ITC" pitchFamily="66" charset="0"/>
              </a:rPr>
              <a:t>: Italian Items Ordered</a:t>
            </a:r>
            <a:endParaRPr lang="en-US" sz="3200" b="0" dirty="0">
              <a:latin typeface="Edwardian Script ITC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2819400" cy="4691063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Bell MT" pitchFamily="18" charset="0"/>
              </a:rPr>
              <a:t>Overall, there is a larger percentage of non-Italian items ordered than Italian.</a:t>
            </a:r>
          </a:p>
          <a:p>
            <a:endParaRPr lang="en-US" sz="1600" dirty="0" smtClean="0">
              <a:latin typeface="Bell MT" pitchFamily="18" charset="0"/>
            </a:endParaRPr>
          </a:p>
          <a:p>
            <a:r>
              <a:rPr lang="en-US" sz="1600" dirty="0" smtClean="0">
                <a:latin typeface="Bell MT" pitchFamily="18" charset="0"/>
              </a:rPr>
              <a:t>Females are very normally distributed, with a nearly equal proportion of the population ordering Italian items to the proportion ordering non-Italian.</a:t>
            </a:r>
          </a:p>
          <a:p>
            <a:endParaRPr lang="en-US" sz="1600" dirty="0" smtClean="0">
              <a:latin typeface="Bell MT" pitchFamily="18" charset="0"/>
            </a:endParaRPr>
          </a:p>
          <a:p>
            <a:r>
              <a:rPr lang="en-US" sz="1600" dirty="0" smtClean="0">
                <a:latin typeface="Bell MT" pitchFamily="18" charset="0"/>
              </a:rPr>
              <a:t>Males are very slightly skewed, demonstrating a preference towards non-Italian items.  </a:t>
            </a:r>
            <a:endParaRPr lang="en-US" sz="1600" dirty="0">
              <a:latin typeface="Bell MT" pitchFamily="18" charset="0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990600" y="1371600"/>
          <a:ext cx="7772399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1270</Words>
  <Application>Microsoft Office PowerPoint</Application>
  <PresentationFormat>On-screen Show (4:3)</PresentationFormat>
  <Paragraphs>598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Microsoft Equation 3.0</vt:lpstr>
      <vt:lpstr>Buon appetite!</vt:lpstr>
      <vt:lpstr>About Altomonte’s</vt:lpstr>
      <vt:lpstr>Slide 3</vt:lpstr>
      <vt:lpstr>Altomonte’s Menu</vt:lpstr>
      <vt:lpstr>Overview of Project</vt:lpstr>
      <vt:lpstr>Exploratory &amp; Inferential Analysis of Data</vt:lpstr>
      <vt:lpstr>Slide 7</vt:lpstr>
      <vt:lpstr>Slide 8</vt:lpstr>
      <vt:lpstr>1-Proportion Z-Test: Italian Items Ordered</vt:lpstr>
      <vt:lpstr>Assumptions</vt:lpstr>
      <vt:lpstr>Hypothesis</vt:lpstr>
      <vt:lpstr>2-Proportion Z-Test: Number  of Large Hoagies Ordered</vt:lpstr>
      <vt:lpstr>Assumptions</vt:lpstr>
      <vt:lpstr>Hypothesis</vt:lpstr>
      <vt:lpstr>Chi-Square Test for Association: Cold Cuts vs. Gender</vt:lpstr>
      <vt:lpstr>Assumptions</vt:lpstr>
      <vt:lpstr>Hypothesis</vt:lpstr>
      <vt:lpstr>Chi-Square Test for Association: Order Method vs. Gender</vt:lpstr>
      <vt:lpstr>Assumptions</vt:lpstr>
      <vt:lpstr>Hypothesis</vt:lpstr>
      <vt:lpstr>Bias and Error</vt:lpstr>
      <vt:lpstr>Personal Opinions</vt:lpstr>
      <vt:lpstr>Conclusion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51</cp:revision>
  <dcterms:created xsi:type="dcterms:W3CDTF">2010-06-04T13:25:10Z</dcterms:created>
  <dcterms:modified xsi:type="dcterms:W3CDTF">2010-06-09T18:24:18Z</dcterms:modified>
</cp:coreProperties>
</file>